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Krona One"/>
      <p:regular r:id="rId36"/>
    </p:embeddedFont>
    <p:embeddedFont>
      <p:font typeface="Permanent Marker"/>
      <p:regular r:id="rId37"/>
    </p:embeddedFont>
    <p:embeddedFont>
      <p:font typeface="Chelsea Market"/>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ermanentMarker-regular.fntdata"/><Relationship Id="rId14" Type="http://schemas.openxmlformats.org/officeDocument/2006/relationships/slide" Target="slides/slide9.xml"/><Relationship Id="rId36" Type="http://schemas.openxmlformats.org/officeDocument/2006/relationships/font" Target="fonts/KronaOne-regular.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helseaMarke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cXoR2Sm7iCECSig0cSAzFla7N-eM-ckIppSDcq56XU7g6fxg/viewform?usp=sf_lin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GzQmo_Wd2Sw"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fcSQsEO9Z1n-izbJNuq1SCxTtn33CSdTjt3wk8a2-I5k6YSg/viewform?usp=sf_link"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ei7DLzj2BIeJ7iUGaWJPJBsuMY0RFPnUsci1dbP_SfLokkCw/viewform?usp=sf_link"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d4WCCnFvX2A_j5ZjlTAQDnbineri1wjejZjGkhRVLg3jjyAA/viewform?usp=sf_lin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pme6ulzVeAU"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ySmXUfVK2Qg?si=-ospwiVVE5FF7OCG" TargetMode="External"/><Relationship Id="rId3" Type="http://schemas.openxmlformats.org/officeDocument/2006/relationships/hyperlink" Target="https://youtu.be/s6PP_yucJEo?si=2SjjUEyQGDlzzHxO" TargetMode="External"/><Relationship Id="rId4" Type="http://schemas.openxmlformats.org/officeDocument/2006/relationships/hyperlink" Target="https://youtu.be/P8n6GcRnLGk?si=Y7b68x6BdVPOeZk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5KxAXK1i-Uc"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d8tTvO_26LvIYlvf8LShsvOjR9eQBaVX40y-cMAd2PUM6-2g/viewform?usp=sf_link"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a86152f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a86152f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eff4d941b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eff4d941b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ff4d941bb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eff4d941bb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eff4d941bb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eff4d941b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eff4d941bb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eff4d941bb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eff4d941bb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eff4d941bb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adf83c4cd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adf83c4cd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ef83949b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ef83949b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and record your answer here </a:t>
            </a:r>
            <a:endParaRPr/>
          </a:p>
          <a:p>
            <a:pPr indent="0" lvl="0" marL="0" rtl="0" algn="l">
              <a:spcBef>
                <a:spcPts val="0"/>
              </a:spcBef>
              <a:spcAft>
                <a:spcPts val="0"/>
              </a:spcAft>
              <a:buNone/>
            </a:pPr>
            <a:r>
              <a:rPr lang="en" u="sng">
                <a:solidFill>
                  <a:schemeClr val="hlink"/>
                </a:solidFill>
                <a:hlinkClick r:id="rId2"/>
              </a:rPr>
              <a:t>https://docs.google.com/forms/d/e/1FAIpQLScXoR2Sm7iCECSig0cSAzFla7N-eM-ckIppSDcq56XU7g6fxg/viewform?usp=sf_link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b5bbaa85c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b5bbaa85c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5ba6fb0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5ba6fb0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eff4d941b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eff4d941b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1:58</a:t>
            </a:r>
            <a:endParaRPr/>
          </a:p>
          <a:p>
            <a:pPr indent="0" lvl="0" marL="0" rtl="0" algn="l">
              <a:spcBef>
                <a:spcPts val="0"/>
              </a:spcBef>
              <a:spcAft>
                <a:spcPts val="0"/>
              </a:spcAft>
              <a:buNone/>
            </a:pPr>
            <a:r>
              <a:rPr lang="en" u="sng">
                <a:solidFill>
                  <a:schemeClr val="hlink"/>
                </a:solidFill>
                <a:hlinkClick r:id="rId2"/>
              </a:rPr>
              <a:t>https://youtu.be/GzQmo_Wd2Sw</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Video and Stickers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a882793a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ba882793a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ef83949b70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ef83949b70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your answer and record at </a:t>
            </a:r>
            <a:r>
              <a:rPr lang="en">
                <a:solidFill>
                  <a:schemeClr val="dk1"/>
                </a:solidFill>
              </a:rPr>
              <a:t> </a:t>
            </a:r>
            <a:r>
              <a:rPr lang="en" u="sng">
                <a:solidFill>
                  <a:schemeClr val="hlink"/>
                </a:solidFill>
                <a:hlinkClick r:id="rId2"/>
              </a:rPr>
              <a:t>https://docs.google.com/forms/d/e/1FAIpQLSfcSQsEO9Z1n-izbJNuq1SCxTtn33CSdTjt3wk8a2-I5k6YSg/viewform?usp=sf_link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5bbaa85c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5bbaa85c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df83c4cd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adf83c4cd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df83c4cd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adf83c4cd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ef83949b7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ef83949b7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your answer and record at </a:t>
            </a:r>
            <a:r>
              <a:rPr lang="en">
                <a:solidFill>
                  <a:schemeClr val="dk1"/>
                </a:solidFill>
              </a:rPr>
              <a:t> </a:t>
            </a:r>
            <a:r>
              <a:rPr lang="en" u="sng">
                <a:solidFill>
                  <a:schemeClr val="hlink"/>
                </a:solidFill>
                <a:hlinkClick r:id="rId2"/>
              </a:rPr>
              <a:t>https://docs.google.com/forms/d/e/1FAIpQLSei7DLzj2BIeJ7iUGaWJPJBsuMY0RFPnUsci1dbP_SfLokkCw/viewform?usp=sf_link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5bbaa85c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b5bbaa85c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ba882793a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ba882793a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df83c4cd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adf83c4cd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ef83949b7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ef83949b7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your answer and record at </a:t>
            </a:r>
            <a:r>
              <a:rPr lang="en">
                <a:solidFill>
                  <a:schemeClr val="dk1"/>
                </a:solidFill>
              </a:rPr>
              <a:t> </a:t>
            </a:r>
            <a:r>
              <a:rPr lang="en" u="sng">
                <a:solidFill>
                  <a:schemeClr val="hlink"/>
                </a:solidFill>
                <a:hlinkClick r:id="rId2"/>
              </a:rPr>
              <a:t>https://docs.google.com/forms/d/e/1FAIpQLSd4WCCnFvX2A_j5ZjlTAQDnbineri1wjejZjGkhRVLg3jjyAA/viewform?usp=sf_link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ef83949b7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ef83949b7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3:34</a:t>
            </a:r>
            <a:endParaRPr/>
          </a:p>
          <a:p>
            <a:pPr indent="0" lvl="0" marL="0" rtl="0" algn="l">
              <a:spcBef>
                <a:spcPts val="0"/>
              </a:spcBef>
              <a:spcAft>
                <a:spcPts val="0"/>
              </a:spcAft>
              <a:buNone/>
            </a:pPr>
            <a:r>
              <a:rPr lang="en" u="sng">
                <a:solidFill>
                  <a:schemeClr val="hlink"/>
                </a:solidFill>
                <a:hlinkClick r:id="rId2"/>
              </a:rPr>
              <a:t>https://youtu.be/pme6ulzVeAU</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ba86152f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ba86152f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66" u="sng">
                <a:solidFill>
                  <a:srgbClr val="1155CC"/>
                </a:solidFill>
                <a:hlinkClick r:id="rId2">
                  <a:extLst>
                    <a:ext uri="{A12FA001-AC4F-418D-AE19-62706E023703}">
                      <ahyp:hlinkClr val="tx"/>
                    </a:ext>
                  </a:extLst>
                </a:hlinkClick>
              </a:rPr>
              <a:t>Primary Song</a:t>
            </a:r>
            <a:endParaRPr sz="500"/>
          </a:p>
          <a:p>
            <a:pPr indent="0" lvl="0" marL="0" rtl="0" algn="l">
              <a:spcBef>
                <a:spcPts val="0"/>
              </a:spcBef>
              <a:spcAft>
                <a:spcPts val="0"/>
              </a:spcAft>
              <a:buNone/>
            </a:pPr>
            <a:r>
              <a:rPr lang="en" sz="1166" u="sng">
                <a:solidFill>
                  <a:srgbClr val="1155CC"/>
                </a:solidFill>
                <a:hlinkClick r:id="rId3">
                  <a:extLst>
                    <a:ext uri="{A12FA001-AC4F-418D-AE19-62706E023703}">
                      <ahyp:hlinkClr val="tx"/>
                    </a:ext>
                  </a:extLst>
                </a:hlinkClick>
              </a:rPr>
              <a:t>Brain Break - Earth Day Freeze Dance #1</a:t>
            </a:r>
            <a:endParaRPr sz="666">
              <a:solidFill>
                <a:schemeClr val="dk1"/>
              </a:solidFill>
            </a:endParaRPr>
          </a:p>
          <a:p>
            <a:pPr indent="0" lvl="0" marL="0" rtl="0" algn="l">
              <a:spcBef>
                <a:spcPts val="0"/>
              </a:spcBef>
              <a:spcAft>
                <a:spcPts val="0"/>
              </a:spcAft>
              <a:buNone/>
            </a:pPr>
            <a:r>
              <a:rPr lang="en" sz="1266" u="sng">
                <a:solidFill>
                  <a:srgbClr val="1155CC"/>
                </a:solidFill>
                <a:hlinkClick r:id="rId4">
                  <a:extLst>
                    <a:ext uri="{A12FA001-AC4F-418D-AE19-62706E023703}">
                      <ahyp:hlinkClr val="tx"/>
                    </a:ext>
                  </a:extLst>
                </a:hlinkClick>
              </a:rPr>
              <a:t>Brain Break - Earth Day Freeze Dance #2 </a:t>
            </a:r>
            <a:endParaRPr sz="600"/>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ef83949b7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ef83949b7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2:23  </a:t>
            </a:r>
            <a:r>
              <a:rPr lang="en" u="sng">
                <a:solidFill>
                  <a:schemeClr val="hlink"/>
                </a:solidFill>
                <a:hlinkClick r:id="rId2"/>
              </a:rPr>
              <a:t>https://youtu.be/5KxAXK1i-Uc</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df83c4cd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df83c4cd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ef83949b7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ef83949b7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your answer and record at </a:t>
            </a:r>
            <a:r>
              <a:rPr lang="en">
                <a:solidFill>
                  <a:schemeClr val="dk1"/>
                </a:solidFill>
              </a:rPr>
              <a:t> </a:t>
            </a:r>
            <a:r>
              <a:rPr lang="en" u="sng">
                <a:solidFill>
                  <a:schemeClr val="hlink"/>
                </a:solidFill>
                <a:hlinkClick r:id="rId2"/>
              </a:rPr>
              <a:t>https://docs.google.com/forms/d/e/1FAIpQLSd8tTvO_26LvIYlvf8LShsvOjR9eQBaVX40y-cMAd2PUM6-2g/viewform?usp=sf_link</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eff4d941b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eff4d941b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df83c4cd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df83c4cd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ef83949b7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ef83949b7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13.jpg"/><Relationship Id="rId13" Type="http://schemas.openxmlformats.org/officeDocument/2006/relationships/image" Target="../media/image25.jpg"/><Relationship Id="rId12"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jpg"/><Relationship Id="rId5" Type="http://schemas.openxmlformats.org/officeDocument/2006/relationships/image" Target="../media/image9.png"/><Relationship Id="rId6" Type="http://schemas.openxmlformats.org/officeDocument/2006/relationships/image" Target="../media/image24.jpg"/><Relationship Id="rId7" Type="http://schemas.openxmlformats.org/officeDocument/2006/relationships/image" Target="../media/image14.jpg"/><Relationship Id="rId8"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docs.google.com/forms/d/e/1FAIpQLScXoR2Sm7iCECSig0cSAzFla7N-eM-ckIppSDcq56XU7g6fxg/viewform?usp=sf_link"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www.youtube.com/watch?v=GzQmo_Wd2Sw" TargetMode="Externa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hyperlink" Target="https://docs.google.com/forms/d/e/1FAIpQLSfcSQsEO9Z1n-izbJNuq1SCxTtn33CSdTjt3wk8a2-I5k6YSg/viewform?usp=sf_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1" Type="http://schemas.openxmlformats.org/officeDocument/2006/relationships/hyperlink" Target="https://docs.google.com/presentation/d/1X8n6V7ZSM9Yt6o2KsJYDhwafqubwtaWQkL1JOuWq0s4/edit?usp=sharing" TargetMode="External"/><Relationship Id="rId10"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docs.google.com/presentation/d/18_noESskdQrBfy49Kj69p7Sr0hRimaTqzLWW8eCWoSQ/edit?usp=sharing" TargetMode="External"/><Relationship Id="rId4" Type="http://schemas.openxmlformats.org/officeDocument/2006/relationships/image" Target="../media/image22.png"/><Relationship Id="rId9" Type="http://schemas.openxmlformats.org/officeDocument/2006/relationships/hyperlink" Target="https://docs.google.com/presentation/d/1A5Ngtx_p7OMQM4aYKKnIRaMzQbYR2gV2p3BkyRMSIpE/edit?usp=sharing" TargetMode="External"/><Relationship Id="rId5" Type="http://schemas.openxmlformats.org/officeDocument/2006/relationships/hyperlink" Target="https://docs.google.com/presentation/d/1W4qUxDPhUwITE-JedBtWbKeKuoKUYuhu5G0STpo8wkI/edit?usp=sharing" TargetMode="External"/><Relationship Id="rId6" Type="http://schemas.openxmlformats.org/officeDocument/2006/relationships/image" Target="../media/image21.png"/><Relationship Id="rId7" Type="http://schemas.openxmlformats.org/officeDocument/2006/relationships/hyperlink" Target="https://docs.google.com/presentation/d/1GLlu1WP1EeWF5X4KwxgT53gnTmoU8r2MwxkwLie0OOQ/edit?usp=sharing" TargetMode="External"/><Relationship Id="rId8"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hyperlink" Target="https://docs.google.com/forms/d/e/1FAIpQLSei7DLzj2BIeJ7iUGaWJPJBsuMY0RFPnUsci1dbP_SfLokkCw/viewform?usp=sf_lin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hyperlink" Target="https://docs.google.com/forms/d/e/1FAIpQLSd4WCCnFvX2A_j5ZjlTAQDnbineri1wjejZjGkhRVLg3jjyAA/viewform?usp=sf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pme6ulzVeAU" TargetMode="Externa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www.youtube.com/watch?v=ySmXUfVK2Qg" TargetMode="External"/><Relationship Id="rId4" Type="http://schemas.openxmlformats.org/officeDocument/2006/relationships/image" Target="../media/image33.jpg"/><Relationship Id="rId5" Type="http://schemas.openxmlformats.org/officeDocument/2006/relationships/hyperlink" Target="http://www.youtube.com/watch?v=s6PP_yucJEo" TargetMode="External"/><Relationship Id="rId6" Type="http://schemas.openxmlformats.org/officeDocument/2006/relationships/image" Target="../media/image37.jpg"/><Relationship Id="rId7" Type="http://schemas.openxmlformats.org/officeDocument/2006/relationships/hyperlink" Target="http://www.youtube.com/watch?v=P8n6GcRnLGk" TargetMode="External"/><Relationship Id="rId8"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5KxAXK1i-Uc"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docs.google.com/forms/d/e/1FAIpQLSd8tTvO_26LvIYlvf8LShsvOjR9eQBaVX40y-cMAd2PUM6-2g/viewform?usp=sf_li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13.jpg"/><Relationship Id="rId13" Type="http://schemas.openxmlformats.org/officeDocument/2006/relationships/image" Target="../media/image25.jpg"/><Relationship Id="rId12"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jpg"/><Relationship Id="rId5" Type="http://schemas.openxmlformats.org/officeDocument/2006/relationships/image" Target="../media/image9.png"/><Relationship Id="rId6" Type="http://schemas.openxmlformats.org/officeDocument/2006/relationships/image" Target="../media/image24.jpg"/><Relationship Id="rId7" Type="http://schemas.openxmlformats.org/officeDocument/2006/relationships/image" Target="../media/image14.jpg"/><Relationship Id="rId8"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636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100"/>
              <a:t>Teacher Slide:</a:t>
            </a:r>
            <a:endParaRPr sz="4100"/>
          </a:p>
          <a:p>
            <a:pPr indent="0" lvl="0" marL="0" rtl="0" algn="ctr">
              <a:spcBef>
                <a:spcPts val="0"/>
              </a:spcBef>
              <a:spcAft>
                <a:spcPts val="0"/>
              </a:spcAft>
              <a:buNone/>
            </a:pPr>
            <a:r>
              <a:t/>
            </a:r>
            <a:endParaRPr sz="4100"/>
          </a:p>
        </p:txBody>
      </p:sp>
      <p:sp>
        <p:nvSpPr>
          <p:cNvPr id="55" name="Google Shape;55;p13"/>
          <p:cNvSpPr txBox="1"/>
          <p:nvPr/>
        </p:nvSpPr>
        <p:spPr>
          <a:xfrm>
            <a:off x="596525" y="1091800"/>
            <a:ext cx="6993000" cy="3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Each day has information, a Fun Fact and a Question of the Day.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Each day your class answers the Question of the Day, you will be entered into a drawing for 3 “Earth Friendly Prizes.”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Party with strawberries from our garden</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Official Garden Waterers for a week</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Nominate a staff person to dye their hair green (we will put out a survey for volunteers)</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Bonus Activities on last slide (if you have time)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Contact Lois Bailey or Rachel Williams if you have any </a:t>
            </a:r>
            <a:r>
              <a:rPr lang="en" sz="1800">
                <a:solidFill>
                  <a:schemeClr val="dk2"/>
                </a:solidFill>
              </a:rPr>
              <a:t>questions</a:t>
            </a:r>
            <a:r>
              <a:rPr lang="en" sz="1800">
                <a:solidFill>
                  <a:schemeClr val="dk2"/>
                </a:solidFill>
              </a:rPr>
              <a:t>.</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a:off x="152400" y="152400"/>
            <a:ext cx="1781175" cy="1562100"/>
          </a:xfrm>
          <a:prstGeom prst="rect">
            <a:avLst/>
          </a:prstGeom>
          <a:noFill/>
          <a:ln>
            <a:noFill/>
          </a:ln>
        </p:spPr>
      </p:pic>
      <p:pic>
        <p:nvPicPr>
          <p:cNvPr id="128" name="Google Shape;128;p22"/>
          <p:cNvPicPr preferRelativeResize="0"/>
          <p:nvPr/>
        </p:nvPicPr>
        <p:blipFill>
          <a:blip r:embed="rId4">
            <a:alphaModFix/>
          </a:blip>
          <a:stretch>
            <a:fillRect/>
          </a:stretch>
        </p:blipFill>
        <p:spPr>
          <a:xfrm>
            <a:off x="204900" y="4001164"/>
            <a:ext cx="1019175" cy="892611"/>
          </a:xfrm>
          <a:prstGeom prst="rect">
            <a:avLst/>
          </a:prstGeom>
          <a:noFill/>
          <a:ln>
            <a:noFill/>
          </a:ln>
        </p:spPr>
      </p:pic>
      <p:pic>
        <p:nvPicPr>
          <p:cNvPr id="129" name="Google Shape;129;p22"/>
          <p:cNvPicPr preferRelativeResize="0"/>
          <p:nvPr/>
        </p:nvPicPr>
        <p:blipFill>
          <a:blip r:embed="rId5">
            <a:alphaModFix/>
          </a:blip>
          <a:stretch>
            <a:fillRect/>
          </a:stretch>
        </p:blipFill>
        <p:spPr>
          <a:xfrm>
            <a:off x="8132025" y="3937700"/>
            <a:ext cx="741300" cy="956075"/>
          </a:xfrm>
          <a:prstGeom prst="rect">
            <a:avLst/>
          </a:prstGeom>
          <a:noFill/>
          <a:ln>
            <a:noFill/>
          </a:ln>
        </p:spPr>
      </p:pic>
      <p:sp>
        <p:nvSpPr>
          <p:cNvPr id="130" name="Google Shape;130;p22"/>
          <p:cNvSpPr txBox="1"/>
          <p:nvPr/>
        </p:nvSpPr>
        <p:spPr>
          <a:xfrm>
            <a:off x="2081425" y="152400"/>
            <a:ext cx="6733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chemeClr val="dk2"/>
                </a:solidFill>
                <a:latin typeface="Comic Sans MS"/>
                <a:ea typeface="Comic Sans MS"/>
                <a:cs typeface="Comic Sans MS"/>
                <a:sym typeface="Comic Sans MS"/>
              </a:rPr>
              <a:t>At TSES, we RECYCLE!</a:t>
            </a:r>
            <a:endParaRPr sz="4100">
              <a:solidFill>
                <a:schemeClr val="dk2"/>
              </a:solidFill>
              <a:latin typeface="Comic Sans MS"/>
              <a:ea typeface="Comic Sans MS"/>
              <a:cs typeface="Comic Sans MS"/>
              <a:sym typeface="Comic Sans MS"/>
            </a:endParaRPr>
          </a:p>
        </p:txBody>
      </p:sp>
      <p:sp>
        <p:nvSpPr>
          <p:cNvPr id="131" name="Google Shape;131;p22"/>
          <p:cNvSpPr txBox="1"/>
          <p:nvPr/>
        </p:nvSpPr>
        <p:spPr>
          <a:xfrm>
            <a:off x="2105575" y="863425"/>
            <a:ext cx="6685200" cy="6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 Only paper should go in the recycling bin!</a:t>
            </a:r>
            <a:endParaRPr sz="1800">
              <a:solidFill>
                <a:srgbClr val="0000FF"/>
              </a:solidFill>
            </a:endParaRPr>
          </a:p>
          <a:p>
            <a:pPr indent="0" lvl="0" marL="0" rtl="0" algn="ctr">
              <a:spcBef>
                <a:spcPts val="0"/>
              </a:spcBef>
              <a:spcAft>
                <a:spcPts val="0"/>
              </a:spcAft>
              <a:buNone/>
            </a:pPr>
            <a:r>
              <a:t/>
            </a:r>
            <a:endParaRPr sz="1800">
              <a:solidFill>
                <a:schemeClr val="dk2"/>
              </a:solidFill>
            </a:endParaRPr>
          </a:p>
        </p:txBody>
      </p:sp>
      <p:pic>
        <p:nvPicPr>
          <p:cNvPr id="132" name="Google Shape;132;p22"/>
          <p:cNvPicPr preferRelativeResize="0"/>
          <p:nvPr/>
        </p:nvPicPr>
        <p:blipFill>
          <a:blip r:embed="rId6">
            <a:alphaModFix/>
          </a:blip>
          <a:stretch>
            <a:fillRect/>
          </a:stretch>
        </p:blipFill>
        <p:spPr>
          <a:xfrm>
            <a:off x="1708825" y="1488750"/>
            <a:ext cx="1316471" cy="1562102"/>
          </a:xfrm>
          <a:prstGeom prst="rect">
            <a:avLst/>
          </a:prstGeom>
          <a:noFill/>
          <a:ln>
            <a:noFill/>
          </a:ln>
        </p:spPr>
      </p:pic>
      <p:pic>
        <p:nvPicPr>
          <p:cNvPr id="133" name="Google Shape;133;p22"/>
          <p:cNvPicPr preferRelativeResize="0"/>
          <p:nvPr/>
        </p:nvPicPr>
        <p:blipFill>
          <a:blip r:embed="rId7">
            <a:alphaModFix/>
          </a:blip>
          <a:stretch>
            <a:fillRect/>
          </a:stretch>
        </p:blipFill>
        <p:spPr>
          <a:xfrm>
            <a:off x="2810450" y="3251275"/>
            <a:ext cx="1095498" cy="1299901"/>
          </a:xfrm>
          <a:prstGeom prst="rect">
            <a:avLst/>
          </a:prstGeom>
          <a:noFill/>
          <a:ln>
            <a:noFill/>
          </a:ln>
        </p:spPr>
      </p:pic>
      <p:pic>
        <p:nvPicPr>
          <p:cNvPr id="134" name="Google Shape;134;p22"/>
          <p:cNvPicPr preferRelativeResize="0"/>
          <p:nvPr/>
        </p:nvPicPr>
        <p:blipFill>
          <a:blip r:embed="rId8">
            <a:alphaModFix/>
          </a:blip>
          <a:stretch>
            <a:fillRect/>
          </a:stretch>
        </p:blipFill>
        <p:spPr>
          <a:xfrm>
            <a:off x="4835604" y="2232126"/>
            <a:ext cx="1225125" cy="1633500"/>
          </a:xfrm>
          <a:prstGeom prst="rect">
            <a:avLst/>
          </a:prstGeom>
          <a:noFill/>
          <a:ln>
            <a:noFill/>
          </a:ln>
        </p:spPr>
      </p:pic>
      <p:pic>
        <p:nvPicPr>
          <p:cNvPr id="135" name="Google Shape;135;p22"/>
          <p:cNvPicPr preferRelativeResize="0"/>
          <p:nvPr/>
        </p:nvPicPr>
        <p:blipFill>
          <a:blip r:embed="rId9">
            <a:alphaModFix/>
          </a:blip>
          <a:stretch>
            <a:fillRect/>
          </a:stretch>
        </p:blipFill>
        <p:spPr>
          <a:xfrm>
            <a:off x="6101402" y="1578396"/>
            <a:ext cx="1316475" cy="987352"/>
          </a:xfrm>
          <a:prstGeom prst="rect">
            <a:avLst/>
          </a:prstGeom>
          <a:noFill/>
          <a:ln>
            <a:noFill/>
          </a:ln>
        </p:spPr>
      </p:pic>
      <p:pic>
        <p:nvPicPr>
          <p:cNvPr id="136" name="Google Shape;136;p22"/>
          <p:cNvPicPr preferRelativeResize="0"/>
          <p:nvPr/>
        </p:nvPicPr>
        <p:blipFill>
          <a:blip r:embed="rId10">
            <a:alphaModFix/>
          </a:blip>
          <a:stretch>
            <a:fillRect/>
          </a:stretch>
        </p:blipFill>
        <p:spPr>
          <a:xfrm rot="-5400000">
            <a:off x="7599501" y="1696075"/>
            <a:ext cx="1529948" cy="1147450"/>
          </a:xfrm>
          <a:prstGeom prst="rect">
            <a:avLst/>
          </a:prstGeom>
          <a:noFill/>
          <a:ln>
            <a:noFill/>
          </a:ln>
        </p:spPr>
      </p:pic>
      <p:pic>
        <p:nvPicPr>
          <p:cNvPr id="137" name="Google Shape;137;p22"/>
          <p:cNvPicPr preferRelativeResize="0"/>
          <p:nvPr/>
        </p:nvPicPr>
        <p:blipFill>
          <a:blip r:embed="rId11">
            <a:alphaModFix/>
          </a:blip>
          <a:stretch>
            <a:fillRect/>
          </a:stretch>
        </p:blipFill>
        <p:spPr>
          <a:xfrm>
            <a:off x="6352015" y="3034775"/>
            <a:ext cx="1225125" cy="1633500"/>
          </a:xfrm>
          <a:prstGeom prst="rect">
            <a:avLst/>
          </a:prstGeom>
          <a:noFill/>
          <a:ln>
            <a:noFill/>
          </a:ln>
        </p:spPr>
      </p:pic>
      <p:sp>
        <p:nvSpPr>
          <p:cNvPr id="138" name="Google Shape;138;p22"/>
          <p:cNvSpPr txBox="1"/>
          <p:nvPr/>
        </p:nvSpPr>
        <p:spPr>
          <a:xfrm>
            <a:off x="1224075" y="4592925"/>
            <a:ext cx="71214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accent1"/>
                </a:solidFill>
              </a:rPr>
              <a:t>How did you do? See next 2 slides for a few more ideas.</a:t>
            </a:r>
            <a:endParaRPr sz="2100">
              <a:solidFill>
                <a:schemeClr val="accent1"/>
              </a:solidFill>
            </a:endParaRPr>
          </a:p>
        </p:txBody>
      </p:sp>
      <p:pic>
        <p:nvPicPr>
          <p:cNvPr id="139" name="Google Shape;139;p22"/>
          <p:cNvPicPr preferRelativeResize="0"/>
          <p:nvPr/>
        </p:nvPicPr>
        <p:blipFill>
          <a:blip r:embed="rId12">
            <a:alphaModFix/>
          </a:blip>
          <a:stretch>
            <a:fillRect/>
          </a:stretch>
        </p:blipFill>
        <p:spPr>
          <a:xfrm>
            <a:off x="3443760" y="1578392"/>
            <a:ext cx="1147450" cy="1529933"/>
          </a:xfrm>
          <a:prstGeom prst="rect">
            <a:avLst/>
          </a:prstGeom>
          <a:noFill/>
          <a:ln>
            <a:noFill/>
          </a:ln>
        </p:spPr>
      </p:pic>
      <p:pic>
        <p:nvPicPr>
          <p:cNvPr id="140" name="Google Shape;140;p22"/>
          <p:cNvPicPr preferRelativeResize="0"/>
          <p:nvPr/>
        </p:nvPicPr>
        <p:blipFill>
          <a:blip r:embed="rId13">
            <a:alphaModFix/>
          </a:blip>
          <a:stretch>
            <a:fillRect/>
          </a:stretch>
        </p:blipFill>
        <p:spPr>
          <a:xfrm>
            <a:off x="336674" y="2318546"/>
            <a:ext cx="1095498" cy="1460664"/>
          </a:xfrm>
          <a:prstGeom prst="rect">
            <a:avLst/>
          </a:prstGeom>
          <a:noFill/>
          <a:ln>
            <a:noFill/>
          </a:ln>
        </p:spPr>
      </p:pic>
      <p:sp>
        <p:nvSpPr>
          <p:cNvPr id="141" name="Google Shape;141;p22"/>
          <p:cNvSpPr/>
          <p:nvPr/>
        </p:nvSpPr>
        <p:spPr>
          <a:xfrm>
            <a:off x="2100450" y="2202550"/>
            <a:ext cx="703200" cy="5796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22"/>
          <p:cNvSpPr/>
          <p:nvPr/>
        </p:nvSpPr>
        <p:spPr>
          <a:xfrm>
            <a:off x="3006600" y="3718625"/>
            <a:ext cx="703200" cy="5796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2"/>
          <p:cNvSpPr/>
          <p:nvPr/>
        </p:nvSpPr>
        <p:spPr>
          <a:xfrm>
            <a:off x="6744775" y="3718625"/>
            <a:ext cx="703200" cy="5796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22"/>
          <p:cNvSpPr/>
          <p:nvPr/>
        </p:nvSpPr>
        <p:spPr>
          <a:xfrm>
            <a:off x="6574138" y="1782275"/>
            <a:ext cx="703200" cy="5796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22"/>
          <p:cNvSpPr/>
          <p:nvPr/>
        </p:nvSpPr>
        <p:spPr>
          <a:xfrm>
            <a:off x="8151075" y="2163100"/>
            <a:ext cx="703200" cy="5796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2"/>
          <p:cNvSpPr/>
          <p:nvPr/>
        </p:nvSpPr>
        <p:spPr>
          <a:xfrm>
            <a:off x="5284225" y="2939875"/>
            <a:ext cx="703200" cy="5796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2"/>
          <p:cNvSpPr/>
          <p:nvPr/>
        </p:nvSpPr>
        <p:spPr>
          <a:xfrm>
            <a:off x="780650" y="2461575"/>
            <a:ext cx="443400" cy="478200"/>
          </a:xfrm>
          <a:prstGeom prst="smileyFace">
            <a:avLst>
              <a:gd fmla="val 4653"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2"/>
          <p:cNvSpPr/>
          <p:nvPr/>
        </p:nvSpPr>
        <p:spPr>
          <a:xfrm>
            <a:off x="4053675" y="1832975"/>
            <a:ext cx="443400" cy="478200"/>
          </a:xfrm>
          <a:prstGeom prst="smileyFace">
            <a:avLst>
              <a:gd fmla="val 4653"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3"/>
          <p:cNvPicPr preferRelativeResize="0"/>
          <p:nvPr/>
        </p:nvPicPr>
        <p:blipFill>
          <a:blip r:embed="rId3">
            <a:alphaModFix/>
          </a:blip>
          <a:stretch>
            <a:fillRect/>
          </a:stretch>
        </p:blipFill>
        <p:spPr>
          <a:xfrm>
            <a:off x="152400" y="152400"/>
            <a:ext cx="1781175" cy="1562100"/>
          </a:xfrm>
          <a:prstGeom prst="rect">
            <a:avLst/>
          </a:prstGeom>
          <a:noFill/>
          <a:ln>
            <a:noFill/>
          </a:ln>
        </p:spPr>
      </p:pic>
      <p:pic>
        <p:nvPicPr>
          <p:cNvPr id="154" name="Google Shape;154;p23"/>
          <p:cNvPicPr preferRelativeResize="0"/>
          <p:nvPr/>
        </p:nvPicPr>
        <p:blipFill>
          <a:blip r:embed="rId4">
            <a:alphaModFix/>
          </a:blip>
          <a:stretch>
            <a:fillRect/>
          </a:stretch>
        </p:blipFill>
        <p:spPr>
          <a:xfrm>
            <a:off x="204900" y="4001164"/>
            <a:ext cx="1019175" cy="892611"/>
          </a:xfrm>
          <a:prstGeom prst="rect">
            <a:avLst/>
          </a:prstGeom>
          <a:noFill/>
          <a:ln>
            <a:noFill/>
          </a:ln>
        </p:spPr>
      </p:pic>
      <p:pic>
        <p:nvPicPr>
          <p:cNvPr id="155" name="Google Shape;155;p23"/>
          <p:cNvPicPr preferRelativeResize="0"/>
          <p:nvPr/>
        </p:nvPicPr>
        <p:blipFill>
          <a:blip r:embed="rId5">
            <a:alphaModFix/>
          </a:blip>
          <a:stretch>
            <a:fillRect/>
          </a:stretch>
        </p:blipFill>
        <p:spPr>
          <a:xfrm>
            <a:off x="8132025" y="3937700"/>
            <a:ext cx="741300" cy="956075"/>
          </a:xfrm>
          <a:prstGeom prst="rect">
            <a:avLst/>
          </a:prstGeom>
          <a:noFill/>
          <a:ln>
            <a:noFill/>
          </a:ln>
        </p:spPr>
      </p:pic>
      <p:sp>
        <p:nvSpPr>
          <p:cNvPr id="156" name="Google Shape;156;p23"/>
          <p:cNvSpPr txBox="1"/>
          <p:nvPr/>
        </p:nvSpPr>
        <p:spPr>
          <a:xfrm>
            <a:off x="2081425" y="152400"/>
            <a:ext cx="6733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chemeClr val="dk2"/>
                </a:solidFill>
                <a:latin typeface="Comic Sans MS"/>
                <a:ea typeface="Comic Sans MS"/>
                <a:cs typeface="Comic Sans MS"/>
                <a:sym typeface="Comic Sans MS"/>
              </a:rPr>
              <a:t>At TSES, we RECYCLE!</a:t>
            </a:r>
            <a:endParaRPr sz="4100">
              <a:solidFill>
                <a:schemeClr val="dk2"/>
              </a:solidFill>
              <a:latin typeface="Comic Sans MS"/>
              <a:ea typeface="Comic Sans MS"/>
              <a:cs typeface="Comic Sans MS"/>
              <a:sym typeface="Comic Sans MS"/>
            </a:endParaRPr>
          </a:p>
        </p:txBody>
      </p:sp>
      <p:sp>
        <p:nvSpPr>
          <p:cNvPr id="157" name="Google Shape;157;p23"/>
          <p:cNvSpPr txBox="1"/>
          <p:nvPr/>
        </p:nvSpPr>
        <p:spPr>
          <a:xfrm>
            <a:off x="2105575" y="863425"/>
            <a:ext cx="6685200" cy="6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 Only paper should go in the recycling bin!</a:t>
            </a:r>
            <a:endParaRPr sz="1800">
              <a:solidFill>
                <a:srgbClr val="0000FF"/>
              </a:solidFill>
            </a:endParaRPr>
          </a:p>
          <a:p>
            <a:pPr indent="0" lvl="0" marL="0" rtl="0" algn="ctr">
              <a:spcBef>
                <a:spcPts val="0"/>
              </a:spcBef>
              <a:spcAft>
                <a:spcPts val="0"/>
              </a:spcAft>
              <a:buNone/>
            </a:pPr>
            <a:r>
              <a:t/>
            </a:r>
            <a:endParaRPr sz="1800">
              <a:solidFill>
                <a:schemeClr val="dk2"/>
              </a:solidFill>
            </a:endParaRPr>
          </a:p>
        </p:txBody>
      </p:sp>
      <p:pic>
        <p:nvPicPr>
          <p:cNvPr id="158" name="Google Shape;158;p23"/>
          <p:cNvPicPr preferRelativeResize="0"/>
          <p:nvPr/>
        </p:nvPicPr>
        <p:blipFill>
          <a:blip r:embed="rId6">
            <a:alphaModFix/>
          </a:blip>
          <a:stretch>
            <a:fillRect/>
          </a:stretch>
        </p:blipFill>
        <p:spPr>
          <a:xfrm>
            <a:off x="4572000" y="1790375"/>
            <a:ext cx="2305050" cy="1752600"/>
          </a:xfrm>
          <a:prstGeom prst="rect">
            <a:avLst/>
          </a:prstGeom>
          <a:noFill/>
          <a:ln cap="flat" cmpd="sng" w="9525">
            <a:solidFill>
              <a:schemeClr val="dk2"/>
            </a:solidFill>
            <a:prstDash val="solid"/>
            <a:round/>
            <a:headEnd len="sm" w="sm" type="none"/>
            <a:tailEnd len="sm" w="sm" type="none"/>
          </a:ln>
        </p:spPr>
      </p:pic>
      <p:sp>
        <p:nvSpPr>
          <p:cNvPr id="159" name="Google Shape;159;p23"/>
          <p:cNvSpPr txBox="1"/>
          <p:nvPr/>
        </p:nvSpPr>
        <p:spPr>
          <a:xfrm>
            <a:off x="1249350" y="2054525"/>
            <a:ext cx="2392800" cy="17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solidFill>
                  <a:schemeClr val="dk2"/>
                </a:solidFill>
                <a:latin typeface="Impact"/>
                <a:ea typeface="Impact"/>
                <a:cs typeface="Impact"/>
                <a:sym typeface="Impact"/>
              </a:rPr>
              <a:t>What about USED TISSUES?</a:t>
            </a:r>
            <a:endParaRPr sz="2700">
              <a:solidFill>
                <a:schemeClr val="dk2"/>
              </a:solidFill>
              <a:latin typeface="Impact"/>
              <a:ea typeface="Impact"/>
              <a:cs typeface="Impact"/>
              <a:sym typeface="Impac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4"/>
          <p:cNvPicPr preferRelativeResize="0"/>
          <p:nvPr/>
        </p:nvPicPr>
        <p:blipFill>
          <a:blip r:embed="rId3">
            <a:alphaModFix/>
          </a:blip>
          <a:stretch>
            <a:fillRect/>
          </a:stretch>
        </p:blipFill>
        <p:spPr>
          <a:xfrm>
            <a:off x="152400" y="152400"/>
            <a:ext cx="1781175" cy="1562100"/>
          </a:xfrm>
          <a:prstGeom prst="rect">
            <a:avLst/>
          </a:prstGeom>
          <a:noFill/>
          <a:ln>
            <a:noFill/>
          </a:ln>
        </p:spPr>
      </p:pic>
      <p:pic>
        <p:nvPicPr>
          <p:cNvPr id="165" name="Google Shape;165;p24"/>
          <p:cNvPicPr preferRelativeResize="0"/>
          <p:nvPr/>
        </p:nvPicPr>
        <p:blipFill>
          <a:blip r:embed="rId4">
            <a:alphaModFix/>
          </a:blip>
          <a:stretch>
            <a:fillRect/>
          </a:stretch>
        </p:blipFill>
        <p:spPr>
          <a:xfrm>
            <a:off x="204900" y="4001164"/>
            <a:ext cx="1019175" cy="892611"/>
          </a:xfrm>
          <a:prstGeom prst="rect">
            <a:avLst/>
          </a:prstGeom>
          <a:noFill/>
          <a:ln>
            <a:noFill/>
          </a:ln>
        </p:spPr>
      </p:pic>
      <p:pic>
        <p:nvPicPr>
          <p:cNvPr id="166" name="Google Shape;166;p24"/>
          <p:cNvPicPr preferRelativeResize="0"/>
          <p:nvPr/>
        </p:nvPicPr>
        <p:blipFill>
          <a:blip r:embed="rId5">
            <a:alphaModFix/>
          </a:blip>
          <a:stretch>
            <a:fillRect/>
          </a:stretch>
        </p:blipFill>
        <p:spPr>
          <a:xfrm>
            <a:off x="8132025" y="3937700"/>
            <a:ext cx="741300" cy="956075"/>
          </a:xfrm>
          <a:prstGeom prst="rect">
            <a:avLst/>
          </a:prstGeom>
          <a:noFill/>
          <a:ln>
            <a:noFill/>
          </a:ln>
        </p:spPr>
      </p:pic>
      <p:sp>
        <p:nvSpPr>
          <p:cNvPr id="167" name="Google Shape;167;p24"/>
          <p:cNvSpPr txBox="1"/>
          <p:nvPr/>
        </p:nvSpPr>
        <p:spPr>
          <a:xfrm>
            <a:off x="2081425" y="152400"/>
            <a:ext cx="6733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chemeClr val="dk2"/>
                </a:solidFill>
                <a:latin typeface="Comic Sans MS"/>
                <a:ea typeface="Comic Sans MS"/>
                <a:cs typeface="Comic Sans MS"/>
                <a:sym typeface="Comic Sans MS"/>
              </a:rPr>
              <a:t>At TSES, we RECYCLE!</a:t>
            </a:r>
            <a:endParaRPr sz="4100">
              <a:solidFill>
                <a:schemeClr val="dk2"/>
              </a:solidFill>
              <a:latin typeface="Comic Sans MS"/>
              <a:ea typeface="Comic Sans MS"/>
              <a:cs typeface="Comic Sans MS"/>
              <a:sym typeface="Comic Sans MS"/>
            </a:endParaRPr>
          </a:p>
        </p:txBody>
      </p:sp>
      <p:sp>
        <p:nvSpPr>
          <p:cNvPr id="168" name="Google Shape;168;p24"/>
          <p:cNvSpPr txBox="1"/>
          <p:nvPr/>
        </p:nvSpPr>
        <p:spPr>
          <a:xfrm>
            <a:off x="2105575" y="863425"/>
            <a:ext cx="6685200" cy="6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 Only paper should go in the recycling bin!</a:t>
            </a:r>
            <a:endParaRPr sz="1800">
              <a:solidFill>
                <a:srgbClr val="0000FF"/>
              </a:solidFill>
            </a:endParaRPr>
          </a:p>
          <a:p>
            <a:pPr indent="0" lvl="0" marL="0" rtl="0" algn="ctr">
              <a:spcBef>
                <a:spcPts val="0"/>
              </a:spcBef>
              <a:spcAft>
                <a:spcPts val="0"/>
              </a:spcAft>
              <a:buNone/>
            </a:pPr>
            <a:r>
              <a:t/>
            </a:r>
            <a:endParaRPr sz="1800">
              <a:solidFill>
                <a:schemeClr val="dk2"/>
              </a:solidFill>
            </a:endParaRPr>
          </a:p>
        </p:txBody>
      </p:sp>
      <p:pic>
        <p:nvPicPr>
          <p:cNvPr id="169" name="Google Shape;169;p24"/>
          <p:cNvPicPr preferRelativeResize="0"/>
          <p:nvPr/>
        </p:nvPicPr>
        <p:blipFill>
          <a:blip r:embed="rId6">
            <a:alphaModFix/>
          </a:blip>
          <a:stretch>
            <a:fillRect/>
          </a:stretch>
        </p:blipFill>
        <p:spPr>
          <a:xfrm>
            <a:off x="4572000" y="1790375"/>
            <a:ext cx="2305050" cy="1752600"/>
          </a:xfrm>
          <a:prstGeom prst="rect">
            <a:avLst/>
          </a:prstGeom>
          <a:noFill/>
          <a:ln cap="flat" cmpd="sng" w="9525">
            <a:solidFill>
              <a:schemeClr val="dk2"/>
            </a:solidFill>
            <a:prstDash val="solid"/>
            <a:round/>
            <a:headEnd len="sm" w="sm" type="none"/>
            <a:tailEnd len="sm" w="sm" type="none"/>
          </a:ln>
        </p:spPr>
      </p:pic>
      <p:sp>
        <p:nvSpPr>
          <p:cNvPr id="170" name="Google Shape;170;p24"/>
          <p:cNvSpPr txBox="1"/>
          <p:nvPr/>
        </p:nvSpPr>
        <p:spPr>
          <a:xfrm>
            <a:off x="1249350" y="2054525"/>
            <a:ext cx="2392800" cy="17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solidFill>
                  <a:schemeClr val="dk2"/>
                </a:solidFill>
                <a:latin typeface="Impact"/>
                <a:ea typeface="Impact"/>
                <a:cs typeface="Impact"/>
                <a:sym typeface="Impact"/>
              </a:rPr>
              <a:t>What about USED TISSUES?</a:t>
            </a:r>
            <a:endParaRPr sz="2700">
              <a:solidFill>
                <a:schemeClr val="dk2"/>
              </a:solidFill>
              <a:latin typeface="Impact"/>
              <a:ea typeface="Impact"/>
              <a:cs typeface="Impact"/>
              <a:sym typeface="Impact"/>
            </a:endParaRPr>
          </a:p>
        </p:txBody>
      </p:sp>
      <p:sp>
        <p:nvSpPr>
          <p:cNvPr id="171" name="Google Shape;171;p24"/>
          <p:cNvSpPr/>
          <p:nvPr/>
        </p:nvSpPr>
        <p:spPr>
          <a:xfrm>
            <a:off x="5021475" y="1930350"/>
            <a:ext cx="1406100" cy="1282800"/>
          </a:xfrm>
          <a:prstGeom prst="noSmoking">
            <a:avLst>
              <a:gd fmla="val 18750" name="adj"/>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5"/>
          <p:cNvPicPr preferRelativeResize="0"/>
          <p:nvPr/>
        </p:nvPicPr>
        <p:blipFill>
          <a:blip r:embed="rId3">
            <a:alphaModFix/>
          </a:blip>
          <a:stretch>
            <a:fillRect/>
          </a:stretch>
        </p:blipFill>
        <p:spPr>
          <a:xfrm>
            <a:off x="152400" y="152400"/>
            <a:ext cx="1781175" cy="1562100"/>
          </a:xfrm>
          <a:prstGeom prst="rect">
            <a:avLst/>
          </a:prstGeom>
          <a:noFill/>
          <a:ln>
            <a:noFill/>
          </a:ln>
        </p:spPr>
      </p:pic>
      <p:pic>
        <p:nvPicPr>
          <p:cNvPr id="177" name="Google Shape;177;p25"/>
          <p:cNvPicPr preferRelativeResize="0"/>
          <p:nvPr/>
        </p:nvPicPr>
        <p:blipFill>
          <a:blip r:embed="rId4">
            <a:alphaModFix/>
          </a:blip>
          <a:stretch>
            <a:fillRect/>
          </a:stretch>
        </p:blipFill>
        <p:spPr>
          <a:xfrm>
            <a:off x="204900" y="4001164"/>
            <a:ext cx="1019175" cy="892611"/>
          </a:xfrm>
          <a:prstGeom prst="rect">
            <a:avLst/>
          </a:prstGeom>
          <a:noFill/>
          <a:ln>
            <a:noFill/>
          </a:ln>
        </p:spPr>
      </p:pic>
      <p:pic>
        <p:nvPicPr>
          <p:cNvPr id="178" name="Google Shape;178;p25"/>
          <p:cNvPicPr preferRelativeResize="0"/>
          <p:nvPr/>
        </p:nvPicPr>
        <p:blipFill>
          <a:blip r:embed="rId5">
            <a:alphaModFix/>
          </a:blip>
          <a:stretch>
            <a:fillRect/>
          </a:stretch>
        </p:blipFill>
        <p:spPr>
          <a:xfrm>
            <a:off x="8132025" y="3937700"/>
            <a:ext cx="741300" cy="956075"/>
          </a:xfrm>
          <a:prstGeom prst="rect">
            <a:avLst/>
          </a:prstGeom>
          <a:noFill/>
          <a:ln>
            <a:noFill/>
          </a:ln>
        </p:spPr>
      </p:pic>
      <p:sp>
        <p:nvSpPr>
          <p:cNvPr id="179" name="Google Shape;179;p25"/>
          <p:cNvSpPr txBox="1"/>
          <p:nvPr/>
        </p:nvSpPr>
        <p:spPr>
          <a:xfrm>
            <a:off x="2081425" y="152400"/>
            <a:ext cx="6733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chemeClr val="dk2"/>
                </a:solidFill>
                <a:latin typeface="Comic Sans MS"/>
                <a:ea typeface="Comic Sans MS"/>
                <a:cs typeface="Comic Sans MS"/>
                <a:sym typeface="Comic Sans MS"/>
              </a:rPr>
              <a:t>At TSES, we RECYCLE!</a:t>
            </a:r>
            <a:endParaRPr sz="4100">
              <a:solidFill>
                <a:schemeClr val="dk2"/>
              </a:solidFill>
              <a:latin typeface="Comic Sans MS"/>
              <a:ea typeface="Comic Sans MS"/>
              <a:cs typeface="Comic Sans MS"/>
              <a:sym typeface="Comic Sans MS"/>
            </a:endParaRPr>
          </a:p>
        </p:txBody>
      </p:sp>
      <p:sp>
        <p:nvSpPr>
          <p:cNvPr id="180" name="Google Shape;180;p25"/>
          <p:cNvSpPr txBox="1"/>
          <p:nvPr/>
        </p:nvSpPr>
        <p:spPr>
          <a:xfrm>
            <a:off x="2105575" y="863425"/>
            <a:ext cx="6685200" cy="6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 Only paper should go in the recycling bin!</a:t>
            </a:r>
            <a:endParaRPr sz="1800">
              <a:solidFill>
                <a:srgbClr val="0000FF"/>
              </a:solidFill>
            </a:endParaRPr>
          </a:p>
          <a:p>
            <a:pPr indent="0" lvl="0" marL="0" rtl="0" algn="ctr">
              <a:spcBef>
                <a:spcPts val="0"/>
              </a:spcBef>
              <a:spcAft>
                <a:spcPts val="0"/>
              </a:spcAft>
              <a:buNone/>
            </a:pPr>
            <a:r>
              <a:t/>
            </a:r>
            <a:endParaRPr sz="1800">
              <a:solidFill>
                <a:schemeClr val="dk2"/>
              </a:solidFill>
            </a:endParaRPr>
          </a:p>
        </p:txBody>
      </p:sp>
      <p:sp>
        <p:nvSpPr>
          <p:cNvPr id="181" name="Google Shape;181;p25"/>
          <p:cNvSpPr txBox="1"/>
          <p:nvPr/>
        </p:nvSpPr>
        <p:spPr>
          <a:xfrm>
            <a:off x="1249350" y="2054525"/>
            <a:ext cx="2392800" cy="17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solidFill>
                  <a:schemeClr val="dk2"/>
                </a:solidFill>
                <a:latin typeface="Impact"/>
                <a:ea typeface="Impact"/>
                <a:cs typeface="Impact"/>
                <a:sym typeface="Impact"/>
              </a:rPr>
              <a:t>What about pencil shavings?</a:t>
            </a:r>
            <a:endParaRPr sz="2700">
              <a:solidFill>
                <a:schemeClr val="dk2"/>
              </a:solidFill>
              <a:latin typeface="Impact"/>
              <a:ea typeface="Impact"/>
              <a:cs typeface="Impact"/>
              <a:sym typeface="Impact"/>
            </a:endParaRPr>
          </a:p>
        </p:txBody>
      </p:sp>
      <p:pic>
        <p:nvPicPr>
          <p:cNvPr id="182" name="Google Shape;182;p25"/>
          <p:cNvPicPr preferRelativeResize="0"/>
          <p:nvPr/>
        </p:nvPicPr>
        <p:blipFill>
          <a:blip r:embed="rId6">
            <a:alphaModFix/>
          </a:blip>
          <a:stretch>
            <a:fillRect/>
          </a:stretch>
        </p:blipFill>
        <p:spPr>
          <a:xfrm>
            <a:off x="4238600" y="1657225"/>
            <a:ext cx="2314575" cy="19812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a:blip r:embed="rId3">
            <a:alphaModFix/>
          </a:blip>
          <a:stretch>
            <a:fillRect/>
          </a:stretch>
        </p:blipFill>
        <p:spPr>
          <a:xfrm>
            <a:off x="152400" y="152400"/>
            <a:ext cx="1781175" cy="1562100"/>
          </a:xfrm>
          <a:prstGeom prst="rect">
            <a:avLst/>
          </a:prstGeom>
          <a:noFill/>
          <a:ln>
            <a:noFill/>
          </a:ln>
        </p:spPr>
      </p:pic>
      <p:pic>
        <p:nvPicPr>
          <p:cNvPr id="188" name="Google Shape;188;p26"/>
          <p:cNvPicPr preferRelativeResize="0"/>
          <p:nvPr/>
        </p:nvPicPr>
        <p:blipFill>
          <a:blip r:embed="rId4">
            <a:alphaModFix/>
          </a:blip>
          <a:stretch>
            <a:fillRect/>
          </a:stretch>
        </p:blipFill>
        <p:spPr>
          <a:xfrm>
            <a:off x="204900" y="4001164"/>
            <a:ext cx="1019175" cy="892611"/>
          </a:xfrm>
          <a:prstGeom prst="rect">
            <a:avLst/>
          </a:prstGeom>
          <a:noFill/>
          <a:ln>
            <a:noFill/>
          </a:ln>
        </p:spPr>
      </p:pic>
      <p:pic>
        <p:nvPicPr>
          <p:cNvPr id="189" name="Google Shape;189;p26"/>
          <p:cNvPicPr preferRelativeResize="0"/>
          <p:nvPr/>
        </p:nvPicPr>
        <p:blipFill>
          <a:blip r:embed="rId5">
            <a:alphaModFix/>
          </a:blip>
          <a:stretch>
            <a:fillRect/>
          </a:stretch>
        </p:blipFill>
        <p:spPr>
          <a:xfrm>
            <a:off x="8132025" y="3937700"/>
            <a:ext cx="741300" cy="956075"/>
          </a:xfrm>
          <a:prstGeom prst="rect">
            <a:avLst/>
          </a:prstGeom>
          <a:noFill/>
          <a:ln>
            <a:noFill/>
          </a:ln>
        </p:spPr>
      </p:pic>
      <p:sp>
        <p:nvSpPr>
          <p:cNvPr id="190" name="Google Shape;190;p26"/>
          <p:cNvSpPr txBox="1"/>
          <p:nvPr/>
        </p:nvSpPr>
        <p:spPr>
          <a:xfrm>
            <a:off x="2081425" y="152400"/>
            <a:ext cx="6733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chemeClr val="dk2"/>
                </a:solidFill>
                <a:latin typeface="Comic Sans MS"/>
                <a:ea typeface="Comic Sans MS"/>
                <a:cs typeface="Comic Sans MS"/>
                <a:sym typeface="Comic Sans MS"/>
              </a:rPr>
              <a:t>At TSES, we RECYCLE!</a:t>
            </a:r>
            <a:endParaRPr sz="4100">
              <a:solidFill>
                <a:schemeClr val="dk2"/>
              </a:solidFill>
              <a:latin typeface="Comic Sans MS"/>
              <a:ea typeface="Comic Sans MS"/>
              <a:cs typeface="Comic Sans MS"/>
              <a:sym typeface="Comic Sans MS"/>
            </a:endParaRPr>
          </a:p>
        </p:txBody>
      </p:sp>
      <p:sp>
        <p:nvSpPr>
          <p:cNvPr id="191" name="Google Shape;191;p26"/>
          <p:cNvSpPr txBox="1"/>
          <p:nvPr/>
        </p:nvSpPr>
        <p:spPr>
          <a:xfrm>
            <a:off x="2105575" y="863425"/>
            <a:ext cx="6685200" cy="6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 Only paper should go in the recycling bin!</a:t>
            </a:r>
            <a:endParaRPr sz="1800">
              <a:solidFill>
                <a:srgbClr val="0000FF"/>
              </a:solidFill>
            </a:endParaRPr>
          </a:p>
          <a:p>
            <a:pPr indent="0" lvl="0" marL="0" rtl="0" algn="ctr">
              <a:spcBef>
                <a:spcPts val="0"/>
              </a:spcBef>
              <a:spcAft>
                <a:spcPts val="0"/>
              </a:spcAft>
              <a:buNone/>
            </a:pPr>
            <a:r>
              <a:t/>
            </a:r>
            <a:endParaRPr sz="1800">
              <a:solidFill>
                <a:schemeClr val="dk2"/>
              </a:solidFill>
            </a:endParaRPr>
          </a:p>
        </p:txBody>
      </p:sp>
      <p:sp>
        <p:nvSpPr>
          <p:cNvPr id="192" name="Google Shape;192;p26"/>
          <p:cNvSpPr txBox="1"/>
          <p:nvPr/>
        </p:nvSpPr>
        <p:spPr>
          <a:xfrm>
            <a:off x="1249350" y="2054525"/>
            <a:ext cx="2392800" cy="17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solidFill>
                  <a:schemeClr val="dk2"/>
                </a:solidFill>
                <a:latin typeface="Impact"/>
                <a:ea typeface="Impact"/>
                <a:cs typeface="Impact"/>
                <a:sym typeface="Impact"/>
              </a:rPr>
              <a:t>What about pencil shavings?</a:t>
            </a:r>
            <a:endParaRPr sz="2700">
              <a:solidFill>
                <a:schemeClr val="dk2"/>
              </a:solidFill>
              <a:latin typeface="Impact"/>
              <a:ea typeface="Impact"/>
              <a:cs typeface="Impact"/>
              <a:sym typeface="Impact"/>
            </a:endParaRPr>
          </a:p>
        </p:txBody>
      </p:sp>
      <p:pic>
        <p:nvPicPr>
          <p:cNvPr id="193" name="Google Shape;193;p26"/>
          <p:cNvPicPr preferRelativeResize="0"/>
          <p:nvPr/>
        </p:nvPicPr>
        <p:blipFill>
          <a:blip r:embed="rId6">
            <a:alphaModFix/>
          </a:blip>
          <a:stretch>
            <a:fillRect/>
          </a:stretch>
        </p:blipFill>
        <p:spPr>
          <a:xfrm>
            <a:off x="4238600" y="1657225"/>
            <a:ext cx="2314575" cy="1981200"/>
          </a:xfrm>
          <a:prstGeom prst="rect">
            <a:avLst/>
          </a:prstGeom>
          <a:noFill/>
          <a:ln cap="flat" cmpd="sng" w="9525">
            <a:solidFill>
              <a:schemeClr val="dk2"/>
            </a:solidFill>
            <a:prstDash val="solid"/>
            <a:round/>
            <a:headEnd len="sm" w="sm" type="none"/>
            <a:tailEnd len="sm" w="sm" type="none"/>
          </a:ln>
        </p:spPr>
      </p:pic>
      <p:sp>
        <p:nvSpPr>
          <p:cNvPr id="194" name="Google Shape;194;p26"/>
          <p:cNvSpPr/>
          <p:nvPr/>
        </p:nvSpPr>
        <p:spPr>
          <a:xfrm>
            <a:off x="4801700" y="2079200"/>
            <a:ext cx="1171800" cy="1147200"/>
          </a:xfrm>
          <a:prstGeom prst="noSmoking">
            <a:avLst>
              <a:gd fmla="val 1875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7"/>
          <p:cNvPicPr preferRelativeResize="0"/>
          <p:nvPr/>
        </p:nvPicPr>
        <p:blipFill>
          <a:blip r:embed="rId3">
            <a:alphaModFix/>
          </a:blip>
          <a:stretch>
            <a:fillRect/>
          </a:stretch>
        </p:blipFill>
        <p:spPr>
          <a:xfrm>
            <a:off x="76200" y="113163"/>
            <a:ext cx="8991600" cy="4917175"/>
          </a:xfrm>
          <a:prstGeom prst="rect">
            <a:avLst/>
          </a:prstGeom>
          <a:noFill/>
          <a:ln>
            <a:noFill/>
          </a:ln>
        </p:spPr>
      </p:pic>
      <p:sp>
        <p:nvSpPr>
          <p:cNvPr id="200" name="Google Shape;200;p27"/>
          <p:cNvSpPr/>
          <p:nvPr/>
        </p:nvSpPr>
        <p:spPr>
          <a:xfrm>
            <a:off x="1511725" y="170476"/>
            <a:ext cx="5479712" cy="99832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Fact of the Day!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nvSpPr>
        <p:spPr>
          <a:xfrm>
            <a:off x="2463775" y="2131438"/>
            <a:ext cx="5509800" cy="11415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chemeClr val="dk2"/>
                </a:solidFill>
                <a:latin typeface="Krona One"/>
                <a:ea typeface="Krona One"/>
                <a:cs typeface="Krona One"/>
                <a:sym typeface="Krona One"/>
              </a:rPr>
              <a:t>DAY 2:  Does your class commit to follow the TSES recycling guidelines?</a:t>
            </a:r>
            <a:endParaRPr sz="2100">
              <a:solidFill>
                <a:schemeClr val="dk2"/>
              </a:solidFill>
              <a:latin typeface="Krona One"/>
              <a:ea typeface="Krona One"/>
              <a:cs typeface="Krona One"/>
              <a:sym typeface="Krona One"/>
            </a:endParaRPr>
          </a:p>
        </p:txBody>
      </p:sp>
      <p:sp>
        <p:nvSpPr>
          <p:cNvPr id="206" name="Google Shape;206;p28"/>
          <p:cNvSpPr txBox="1"/>
          <p:nvPr/>
        </p:nvSpPr>
        <p:spPr>
          <a:xfrm>
            <a:off x="0" y="0"/>
            <a:ext cx="48195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600">
              <a:solidFill>
                <a:schemeClr val="dk1"/>
              </a:solidFill>
              <a:latin typeface="Krona One"/>
              <a:ea typeface="Krona One"/>
              <a:cs typeface="Krona One"/>
              <a:sym typeface="Krona One"/>
            </a:endParaRPr>
          </a:p>
          <a:p>
            <a:pPr indent="0" lvl="0" marL="0" rtl="0" algn="ctr">
              <a:spcBef>
                <a:spcPts val="0"/>
              </a:spcBef>
              <a:spcAft>
                <a:spcPts val="0"/>
              </a:spcAft>
              <a:buNone/>
            </a:pPr>
            <a:r>
              <a:t/>
            </a:r>
            <a:endParaRPr sz="1100">
              <a:solidFill>
                <a:schemeClr val="dk1"/>
              </a:solidFill>
            </a:endParaRPr>
          </a:p>
        </p:txBody>
      </p:sp>
      <p:sp>
        <p:nvSpPr>
          <p:cNvPr id="207" name="Google Shape;207;p28"/>
          <p:cNvSpPr txBox="1"/>
          <p:nvPr/>
        </p:nvSpPr>
        <p:spPr>
          <a:xfrm>
            <a:off x="2864775" y="3700050"/>
            <a:ext cx="42135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Click here to record your answer!</a:t>
            </a:r>
            <a:endParaRPr sz="1800">
              <a:solidFill>
                <a:schemeClr val="dk2"/>
              </a:solidFill>
            </a:endParaRPr>
          </a:p>
        </p:txBody>
      </p:sp>
      <p:sp>
        <p:nvSpPr>
          <p:cNvPr id="208" name="Google Shape;208;p28"/>
          <p:cNvSpPr/>
          <p:nvPr/>
        </p:nvSpPr>
        <p:spPr>
          <a:xfrm>
            <a:off x="1170438" y="170476"/>
            <a:ext cx="6803132" cy="101397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Question of the Day!</a:t>
            </a:r>
          </a:p>
        </p:txBody>
      </p:sp>
      <p:pic>
        <p:nvPicPr>
          <p:cNvPr id="209" name="Google Shape;209;p28"/>
          <p:cNvPicPr preferRelativeResize="0"/>
          <p:nvPr/>
        </p:nvPicPr>
        <p:blipFill>
          <a:blip r:embed="rId4">
            <a:alphaModFix/>
          </a:blip>
          <a:stretch>
            <a:fillRect/>
          </a:stretch>
        </p:blipFill>
        <p:spPr>
          <a:xfrm>
            <a:off x="273450" y="2375425"/>
            <a:ext cx="2301751" cy="2260450"/>
          </a:xfrm>
          <a:prstGeom prst="rect">
            <a:avLst/>
          </a:prstGeom>
          <a:noFill/>
          <a:ln>
            <a:noFill/>
          </a:ln>
        </p:spPr>
      </p:pic>
      <p:sp>
        <p:nvSpPr>
          <p:cNvPr id="210" name="Google Shape;210;p28"/>
          <p:cNvSpPr txBox="1"/>
          <p:nvPr/>
        </p:nvSpPr>
        <p:spPr>
          <a:xfrm>
            <a:off x="273450" y="903913"/>
            <a:ext cx="8825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latin typeface="Comic Sans MS"/>
                <a:ea typeface="Comic Sans MS"/>
                <a:cs typeface="Comic Sans MS"/>
                <a:sym typeface="Comic Sans MS"/>
              </a:rPr>
              <a:t>Answer the question of the day with your class! All classes that submit an answer will be entered into a drawing for a fabulous Earth Day Prize!</a:t>
            </a:r>
            <a:endParaRPr sz="2000">
              <a:solidFill>
                <a:schemeClr val="dk2"/>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9"/>
          <p:cNvPicPr preferRelativeResize="0"/>
          <p:nvPr/>
        </p:nvPicPr>
        <p:blipFill>
          <a:blip r:embed="rId3">
            <a:alphaModFix/>
          </a:blip>
          <a:stretch>
            <a:fillRect/>
          </a:stretch>
        </p:blipFill>
        <p:spPr>
          <a:xfrm>
            <a:off x="0" y="0"/>
            <a:ext cx="9144000" cy="51418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nvSpPr>
        <p:spPr>
          <a:xfrm>
            <a:off x="1732550" y="0"/>
            <a:ext cx="6051900" cy="10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Krona One"/>
                <a:ea typeface="Krona One"/>
                <a:cs typeface="Krona One"/>
                <a:sym typeface="Krona One"/>
              </a:rPr>
              <a:t>Did you know that TSES has solar panels on our roof?</a:t>
            </a:r>
            <a:endParaRPr sz="1800">
              <a:solidFill>
                <a:schemeClr val="dk1"/>
              </a:solidFill>
              <a:latin typeface="Krona One"/>
              <a:ea typeface="Krona One"/>
              <a:cs typeface="Krona One"/>
              <a:sym typeface="Krona One"/>
            </a:endParaRPr>
          </a:p>
          <a:p>
            <a:pPr indent="0" lvl="0" marL="0" rtl="0" algn="ctr">
              <a:spcBef>
                <a:spcPts val="0"/>
              </a:spcBef>
              <a:spcAft>
                <a:spcPts val="0"/>
              </a:spcAft>
              <a:buNone/>
            </a:pPr>
            <a:r>
              <a:t/>
            </a:r>
            <a:endParaRPr sz="1800">
              <a:solidFill>
                <a:schemeClr val="dk1"/>
              </a:solidFill>
              <a:latin typeface="Krona One"/>
              <a:ea typeface="Krona One"/>
              <a:cs typeface="Krona One"/>
              <a:sym typeface="Krona One"/>
            </a:endParaRPr>
          </a:p>
          <a:p>
            <a:pPr indent="0" lvl="0" marL="0" rtl="0" algn="ctr">
              <a:spcBef>
                <a:spcPts val="0"/>
              </a:spcBef>
              <a:spcAft>
                <a:spcPts val="0"/>
              </a:spcAft>
              <a:buNone/>
            </a:pPr>
            <a:r>
              <a:rPr lang="en" sz="1800">
                <a:solidFill>
                  <a:schemeClr val="dk1"/>
                </a:solidFill>
                <a:latin typeface="Krona One"/>
                <a:ea typeface="Krona One"/>
                <a:cs typeface="Krona One"/>
                <a:sym typeface="Krona One"/>
              </a:rPr>
              <a:t>What do you think they are used for?</a:t>
            </a:r>
            <a:endParaRPr sz="1800">
              <a:solidFill>
                <a:schemeClr val="dk1"/>
              </a:solidFill>
              <a:latin typeface="Krona One"/>
              <a:ea typeface="Krona One"/>
              <a:cs typeface="Krona One"/>
              <a:sym typeface="Krona One"/>
            </a:endParaRPr>
          </a:p>
        </p:txBody>
      </p:sp>
      <p:pic>
        <p:nvPicPr>
          <p:cNvPr id="221" name="Google Shape;221;p30"/>
          <p:cNvPicPr preferRelativeResize="0"/>
          <p:nvPr/>
        </p:nvPicPr>
        <p:blipFill>
          <a:blip r:embed="rId3">
            <a:alphaModFix/>
          </a:blip>
          <a:stretch>
            <a:fillRect/>
          </a:stretch>
        </p:blipFill>
        <p:spPr>
          <a:xfrm>
            <a:off x="2333875" y="1627325"/>
            <a:ext cx="4476250" cy="3211376"/>
          </a:xfrm>
          <a:prstGeom prst="rect">
            <a:avLst/>
          </a:prstGeom>
          <a:noFill/>
          <a:ln>
            <a:noFill/>
          </a:ln>
        </p:spPr>
      </p:pic>
      <p:sp>
        <p:nvSpPr>
          <p:cNvPr id="222" name="Google Shape;222;p30"/>
          <p:cNvSpPr/>
          <p:nvPr/>
        </p:nvSpPr>
        <p:spPr>
          <a:xfrm>
            <a:off x="4938300" y="2093825"/>
            <a:ext cx="699600" cy="3069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30"/>
          <p:cNvSpPr/>
          <p:nvPr/>
        </p:nvSpPr>
        <p:spPr>
          <a:xfrm>
            <a:off x="3494875" y="3338750"/>
            <a:ext cx="699600" cy="3069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4" name="Google Shape;224;p30"/>
          <p:cNvPicPr preferRelativeResize="0"/>
          <p:nvPr/>
        </p:nvPicPr>
        <p:blipFill>
          <a:blip r:embed="rId4">
            <a:alphaModFix/>
          </a:blip>
          <a:stretch>
            <a:fillRect/>
          </a:stretch>
        </p:blipFill>
        <p:spPr>
          <a:xfrm>
            <a:off x="-140875" y="64750"/>
            <a:ext cx="2029075" cy="202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Let's learn about solar energy basics! Watch this to know more about how solar power works. (Presented by AlliantEnergyKids.com)" id="229" name="Google Shape;229;p31" title="Solar power 101: How does solar energy work?">
            <a:hlinkClick r:id="rId3"/>
          </p:cNvPr>
          <p:cNvPicPr preferRelativeResize="0"/>
          <p:nvPr/>
        </p:nvPicPr>
        <p:blipFill>
          <a:blip r:embed="rId4">
            <a:alphaModFix/>
          </a:blip>
          <a:stretch>
            <a:fillRect/>
          </a:stretch>
        </p:blipFill>
        <p:spPr>
          <a:xfrm>
            <a:off x="135463" y="76200"/>
            <a:ext cx="8873066"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4213" y="76200"/>
            <a:ext cx="6095573" cy="4991100"/>
          </a:xfrm>
          <a:prstGeom prst="rect">
            <a:avLst/>
          </a:prstGeom>
          <a:noFill/>
          <a:ln>
            <a:noFill/>
          </a:ln>
        </p:spPr>
      </p:pic>
      <p:pic>
        <p:nvPicPr>
          <p:cNvPr id="61" name="Google Shape;61;p14"/>
          <p:cNvPicPr preferRelativeResize="0"/>
          <p:nvPr/>
        </p:nvPicPr>
        <p:blipFill>
          <a:blip r:embed="rId4">
            <a:alphaModFix/>
          </a:blip>
          <a:stretch>
            <a:fillRect/>
          </a:stretch>
        </p:blipFill>
        <p:spPr>
          <a:xfrm>
            <a:off x="-12" y="-12"/>
            <a:ext cx="2790825" cy="847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35" name="Google Shape;235;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36" name="Google Shape;236;p32"/>
          <p:cNvPicPr preferRelativeResize="0"/>
          <p:nvPr/>
        </p:nvPicPr>
        <p:blipFill>
          <a:blip r:embed="rId3">
            <a:alphaModFix/>
          </a:blip>
          <a:stretch>
            <a:fillRect/>
          </a:stretch>
        </p:blipFill>
        <p:spPr>
          <a:xfrm>
            <a:off x="311688" y="0"/>
            <a:ext cx="8620476" cy="5143500"/>
          </a:xfrm>
          <a:prstGeom prst="rect">
            <a:avLst/>
          </a:prstGeom>
          <a:noFill/>
          <a:ln>
            <a:noFill/>
          </a:ln>
        </p:spPr>
      </p:pic>
      <p:sp>
        <p:nvSpPr>
          <p:cNvPr id="237" name="Google Shape;237;p32"/>
          <p:cNvSpPr txBox="1"/>
          <p:nvPr/>
        </p:nvSpPr>
        <p:spPr>
          <a:xfrm>
            <a:off x="1746738" y="1539700"/>
            <a:ext cx="5750400" cy="3091800"/>
          </a:xfrm>
          <a:prstGeom prst="rect">
            <a:avLst/>
          </a:prstGeom>
          <a:solidFill>
            <a:srgbClr val="E0F2F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38" name="Google Shape;238;p32"/>
          <p:cNvSpPr/>
          <p:nvPr/>
        </p:nvSpPr>
        <p:spPr>
          <a:xfrm>
            <a:off x="1596600" y="442076"/>
            <a:ext cx="5479712" cy="99832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Fact of the Day!</a:t>
            </a:r>
          </a:p>
        </p:txBody>
      </p:sp>
      <p:sp>
        <p:nvSpPr>
          <p:cNvPr id="239" name="Google Shape;239;p32"/>
          <p:cNvSpPr txBox="1"/>
          <p:nvPr/>
        </p:nvSpPr>
        <p:spPr>
          <a:xfrm>
            <a:off x="1896850" y="1915325"/>
            <a:ext cx="6068100" cy="2716200"/>
          </a:xfrm>
          <a:prstGeom prst="rect">
            <a:avLst/>
          </a:prstGeom>
          <a:solidFill>
            <a:srgbClr val="E0F2FE"/>
          </a:solid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rPr b="1" lang="en" sz="3350">
                <a:solidFill>
                  <a:srgbClr val="111111"/>
                </a:solidFill>
                <a:highlight>
                  <a:srgbClr val="E0F2FE"/>
                </a:highlight>
                <a:latin typeface="Permanent Marker"/>
                <a:ea typeface="Permanent Marker"/>
                <a:cs typeface="Permanent Marker"/>
                <a:sym typeface="Permanent Marker"/>
              </a:rPr>
              <a:t>Scientists Are Exploring the Idea of Building Solar Power Stations in Space!</a:t>
            </a:r>
            <a:endParaRPr b="1" sz="3350">
              <a:solidFill>
                <a:srgbClr val="111111"/>
              </a:solidFill>
              <a:highlight>
                <a:srgbClr val="E0F2FE"/>
              </a:highlight>
              <a:latin typeface="Permanent Marker"/>
              <a:ea typeface="Permanent Marker"/>
              <a:cs typeface="Permanent Marker"/>
              <a:sym typeface="Permanent Marker"/>
            </a:endParaRPr>
          </a:p>
          <a:p>
            <a:pPr indent="0" lvl="0" marL="0" rtl="0" algn="l">
              <a:lnSpc>
                <a:spcPct val="130000"/>
              </a:lnSpc>
              <a:spcBef>
                <a:spcPts val="1800"/>
              </a:spcBef>
              <a:spcAft>
                <a:spcPts val="0"/>
              </a:spcAft>
              <a:buNone/>
            </a:pPr>
            <a:r>
              <a:t/>
            </a:r>
            <a:endParaRPr b="1" sz="1650">
              <a:solidFill>
                <a:srgbClr val="111111"/>
              </a:solidFill>
              <a:highlight>
                <a:srgbClr val="FFFFFF"/>
              </a:highlight>
              <a:latin typeface="Times New Roman"/>
              <a:ea typeface="Times New Roman"/>
              <a:cs typeface="Times New Roman"/>
              <a:sym typeface="Times New Roman"/>
            </a:endParaRPr>
          </a:p>
          <a:p>
            <a:pPr indent="0" lvl="0" marL="0" rtl="0" algn="l">
              <a:lnSpc>
                <a:spcPct val="130000"/>
              </a:lnSpc>
              <a:spcBef>
                <a:spcPts val="1800"/>
              </a:spcBef>
              <a:spcAft>
                <a:spcPts val="1800"/>
              </a:spcAft>
              <a:buClr>
                <a:schemeClr val="dk1"/>
              </a:buClr>
              <a:buSzPts val="1100"/>
              <a:buFont typeface="Arial"/>
              <a:buNone/>
            </a:pPr>
            <a:r>
              <a:t/>
            </a:r>
            <a:endParaRPr b="1" sz="1650">
              <a:solidFill>
                <a:srgbClr val="11111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p:nvPr/>
        </p:nvSpPr>
        <p:spPr>
          <a:xfrm>
            <a:off x="1170438" y="170476"/>
            <a:ext cx="6803132" cy="101397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Question of the Day!</a:t>
            </a:r>
          </a:p>
        </p:txBody>
      </p:sp>
      <p:sp>
        <p:nvSpPr>
          <p:cNvPr id="245" name="Google Shape;245;p33"/>
          <p:cNvSpPr txBox="1"/>
          <p:nvPr/>
        </p:nvSpPr>
        <p:spPr>
          <a:xfrm>
            <a:off x="201425" y="1184450"/>
            <a:ext cx="8779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2"/>
                </a:solidFill>
                <a:latin typeface="Comic Sans MS"/>
                <a:ea typeface="Comic Sans MS"/>
                <a:cs typeface="Comic Sans MS"/>
                <a:sym typeface="Comic Sans MS"/>
              </a:rPr>
              <a:t>Answer the question of the day with your class! All classes that submit an answer will receive Earth Day stickers!</a:t>
            </a:r>
            <a:endParaRPr sz="2400">
              <a:solidFill>
                <a:schemeClr val="dk2"/>
              </a:solidFill>
              <a:latin typeface="Comic Sans MS"/>
              <a:ea typeface="Comic Sans MS"/>
              <a:cs typeface="Comic Sans MS"/>
              <a:sym typeface="Comic Sans MS"/>
            </a:endParaRPr>
          </a:p>
        </p:txBody>
      </p:sp>
      <p:pic>
        <p:nvPicPr>
          <p:cNvPr id="246" name="Google Shape;246;p33"/>
          <p:cNvPicPr preferRelativeResize="0"/>
          <p:nvPr/>
        </p:nvPicPr>
        <p:blipFill>
          <a:blip r:embed="rId3">
            <a:alphaModFix/>
          </a:blip>
          <a:stretch>
            <a:fillRect/>
          </a:stretch>
        </p:blipFill>
        <p:spPr>
          <a:xfrm>
            <a:off x="273450" y="2375425"/>
            <a:ext cx="2301751" cy="2260450"/>
          </a:xfrm>
          <a:prstGeom prst="rect">
            <a:avLst/>
          </a:prstGeom>
          <a:noFill/>
          <a:ln>
            <a:noFill/>
          </a:ln>
        </p:spPr>
      </p:pic>
      <p:sp>
        <p:nvSpPr>
          <p:cNvPr id="247" name="Google Shape;247;p33"/>
          <p:cNvSpPr txBox="1"/>
          <p:nvPr/>
        </p:nvSpPr>
        <p:spPr>
          <a:xfrm>
            <a:off x="3977875" y="3864700"/>
            <a:ext cx="399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hlink"/>
                </a:solidFill>
                <a:latin typeface="Comic Sans MS"/>
                <a:ea typeface="Comic Sans MS"/>
                <a:cs typeface="Comic Sans MS"/>
                <a:sym typeface="Comic Sans MS"/>
                <a:hlinkClick r:id="rId4"/>
              </a:rPr>
              <a:t>Click here to record your answer!</a:t>
            </a:r>
            <a:endParaRPr b="1" sz="1800">
              <a:solidFill>
                <a:schemeClr val="dk2"/>
              </a:solidFill>
              <a:latin typeface="Comic Sans MS"/>
              <a:ea typeface="Comic Sans MS"/>
              <a:cs typeface="Comic Sans MS"/>
              <a:sym typeface="Comic Sans MS"/>
            </a:endParaRPr>
          </a:p>
        </p:txBody>
      </p:sp>
      <p:sp>
        <p:nvSpPr>
          <p:cNvPr id="248" name="Google Shape;248;p33"/>
          <p:cNvSpPr txBox="1"/>
          <p:nvPr/>
        </p:nvSpPr>
        <p:spPr>
          <a:xfrm>
            <a:off x="3343900" y="2586800"/>
            <a:ext cx="5044800" cy="1113300"/>
          </a:xfrm>
          <a:prstGeom prst="rect">
            <a:avLst/>
          </a:prstGeom>
          <a:solidFill>
            <a:schemeClr val="accent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 </a:t>
            </a:r>
            <a:r>
              <a:rPr lang="en" sz="1900">
                <a:solidFill>
                  <a:schemeClr val="dk1"/>
                </a:solidFill>
                <a:latin typeface="Krona One"/>
                <a:ea typeface="Krona One"/>
                <a:cs typeface="Krona One"/>
                <a:sym typeface="Krona One"/>
              </a:rPr>
              <a:t>Day 3: </a:t>
            </a:r>
            <a:endParaRPr sz="1900">
              <a:solidFill>
                <a:schemeClr val="dk1"/>
              </a:solidFill>
              <a:latin typeface="Krona One"/>
              <a:ea typeface="Krona One"/>
              <a:cs typeface="Krona One"/>
              <a:sym typeface="Krona One"/>
            </a:endParaRPr>
          </a:p>
          <a:p>
            <a:pPr indent="0" lvl="0" marL="0" rtl="0" algn="ctr">
              <a:spcBef>
                <a:spcPts val="0"/>
              </a:spcBef>
              <a:spcAft>
                <a:spcPts val="0"/>
              </a:spcAft>
              <a:buNone/>
            </a:pPr>
            <a:r>
              <a:rPr lang="en" sz="1900">
                <a:solidFill>
                  <a:schemeClr val="dk1"/>
                </a:solidFill>
                <a:latin typeface="Krona One"/>
                <a:ea typeface="Krona One"/>
                <a:cs typeface="Krona One"/>
                <a:sym typeface="Krona One"/>
              </a:rPr>
              <a:t>What’s the most abundant energy source?</a:t>
            </a:r>
            <a:endParaRPr sz="1900">
              <a:solidFill>
                <a:schemeClr val="dk1"/>
              </a:solidFill>
              <a:latin typeface="Krona One"/>
              <a:ea typeface="Krona One"/>
              <a:cs typeface="Krona One"/>
              <a:sym typeface="Krona One"/>
            </a:endParaRPr>
          </a:p>
          <a:p>
            <a:pPr indent="0" lvl="0" marL="0" rtl="0" algn="ctr">
              <a:spcBef>
                <a:spcPts val="0"/>
              </a:spcBef>
              <a:spcAft>
                <a:spcPts val="0"/>
              </a:spcAft>
              <a:buNone/>
            </a:pPr>
            <a:r>
              <a:t/>
            </a:r>
            <a:endParaRPr sz="1900">
              <a:solidFill>
                <a:schemeClr val="dk1"/>
              </a:solidFill>
              <a:latin typeface="Krona One"/>
              <a:ea typeface="Krona One"/>
              <a:cs typeface="Krona One"/>
              <a:sym typeface="Krona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4"/>
          <p:cNvPicPr preferRelativeResize="0"/>
          <p:nvPr/>
        </p:nvPicPr>
        <p:blipFill>
          <a:blip r:embed="rId3">
            <a:alphaModFix/>
          </a:blip>
          <a:stretch>
            <a:fillRect/>
          </a:stretch>
        </p:blipFill>
        <p:spPr>
          <a:xfrm>
            <a:off x="0" y="0"/>
            <a:ext cx="9143999" cy="51315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257" name="Shape 257"/>
        <p:cNvGrpSpPr/>
        <p:nvPr/>
      </p:nvGrpSpPr>
      <p:grpSpPr>
        <a:xfrm>
          <a:off x="0" y="0"/>
          <a:ext cx="0" cy="0"/>
          <a:chOff x="0" y="0"/>
          <a:chExt cx="0" cy="0"/>
        </a:xfrm>
      </p:grpSpPr>
      <p:sp>
        <p:nvSpPr>
          <p:cNvPr id="258" name="Google Shape;258;p35"/>
          <p:cNvSpPr txBox="1"/>
          <p:nvPr/>
        </p:nvSpPr>
        <p:spPr>
          <a:xfrm>
            <a:off x="1551800" y="217700"/>
            <a:ext cx="6258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1"/>
                </a:solidFill>
                <a:latin typeface="Chelsea Market"/>
                <a:ea typeface="Chelsea Market"/>
                <a:cs typeface="Chelsea Market"/>
                <a:sym typeface="Chelsea Market"/>
              </a:rPr>
              <a:t>How can you save electricity?</a:t>
            </a:r>
            <a:endParaRPr sz="3000">
              <a:solidFill>
                <a:schemeClr val="lt1"/>
              </a:solidFill>
              <a:latin typeface="Chelsea Market"/>
              <a:ea typeface="Chelsea Market"/>
              <a:cs typeface="Chelsea Market"/>
              <a:sym typeface="Chelsea Market"/>
            </a:endParaRPr>
          </a:p>
        </p:txBody>
      </p:sp>
      <p:pic>
        <p:nvPicPr>
          <p:cNvPr id="259" name="Google Shape;259;p35">
            <a:hlinkClick r:id="rId3"/>
          </p:cNvPr>
          <p:cNvPicPr preferRelativeResize="0"/>
          <p:nvPr/>
        </p:nvPicPr>
        <p:blipFill>
          <a:blip r:embed="rId4">
            <a:alphaModFix/>
          </a:blip>
          <a:stretch>
            <a:fillRect/>
          </a:stretch>
        </p:blipFill>
        <p:spPr>
          <a:xfrm>
            <a:off x="585825" y="1795150"/>
            <a:ext cx="1339850" cy="1419750"/>
          </a:xfrm>
          <a:prstGeom prst="rect">
            <a:avLst/>
          </a:prstGeom>
          <a:noFill/>
          <a:ln cap="flat" cmpd="sng" w="19050">
            <a:solidFill>
              <a:schemeClr val="dk2"/>
            </a:solidFill>
            <a:prstDash val="solid"/>
            <a:round/>
            <a:headEnd len="sm" w="sm" type="none"/>
            <a:tailEnd len="sm" w="sm" type="none"/>
          </a:ln>
        </p:spPr>
      </p:pic>
      <p:pic>
        <p:nvPicPr>
          <p:cNvPr id="260" name="Google Shape;260;p35">
            <a:hlinkClick r:id="rId5"/>
          </p:cNvPr>
          <p:cNvPicPr preferRelativeResize="0"/>
          <p:nvPr/>
        </p:nvPicPr>
        <p:blipFill>
          <a:blip r:embed="rId6">
            <a:alphaModFix/>
          </a:blip>
          <a:stretch>
            <a:fillRect/>
          </a:stretch>
        </p:blipFill>
        <p:spPr>
          <a:xfrm>
            <a:off x="1551805" y="3433225"/>
            <a:ext cx="1897046" cy="1262400"/>
          </a:xfrm>
          <a:prstGeom prst="rect">
            <a:avLst/>
          </a:prstGeom>
          <a:noFill/>
          <a:ln cap="flat" cmpd="sng" w="19050">
            <a:solidFill>
              <a:schemeClr val="dk2"/>
            </a:solidFill>
            <a:prstDash val="solid"/>
            <a:round/>
            <a:headEnd len="sm" w="sm" type="none"/>
            <a:tailEnd len="sm" w="sm" type="none"/>
          </a:ln>
        </p:spPr>
      </p:pic>
      <p:pic>
        <p:nvPicPr>
          <p:cNvPr id="261" name="Google Shape;261;p35">
            <a:hlinkClick r:id="rId7"/>
          </p:cNvPr>
          <p:cNvPicPr preferRelativeResize="0"/>
          <p:nvPr/>
        </p:nvPicPr>
        <p:blipFill>
          <a:blip r:embed="rId8">
            <a:alphaModFix/>
          </a:blip>
          <a:stretch>
            <a:fillRect/>
          </a:stretch>
        </p:blipFill>
        <p:spPr>
          <a:xfrm>
            <a:off x="6545652" y="1873829"/>
            <a:ext cx="2243073" cy="1262400"/>
          </a:xfrm>
          <a:prstGeom prst="rect">
            <a:avLst/>
          </a:prstGeom>
          <a:noFill/>
          <a:ln cap="flat" cmpd="sng" w="19050">
            <a:solidFill>
              <a:schemeClr val="dk2"/>
            </a:solidFill>
            <a:prstDash val="solid"/>
            <a:round/>
            <a:headEnd len="sm" w="sm" type="none"/>
            <a:tailEnd len="sm" w="sm" type="none"/>
          </a:ln>
        </p:spPr>
      </p:pic>
      <p:pic>
        <p:nvPicPr>
          <p:cNvPr id="262" name="Google Shape;262;p35">
            <a:hlinkClick r:id="rId9"/>
          </p:cNvPr>
          <p:cNvPicPr preferRelativeResize="0"/>
          <p:nvPr/>
        </p:nvPicPr>
        <p:blipFill>
          <a:blip r:embed="rId10">
            <a:alphaModFix/>
          </a:blip>
          <a:stretch>
            <a:fillRect/>
          </a:stretch>
        </p:blipFill>
        <p:spPr>
          <a:xfrm>
            <a:off x="5577625" y="3433225"/>
            <a:ext cx="1731210" cy="1152050"/>
          </a:xfrm>
          <a:prstGeom prst="rect">
            <a:avLst/>
          </a:prstGeom>
          <a:noFill/>
          <a:ln cap="flat" cmpd="sng" w="19050">
            <a:solidFill>
              <a:schemeClr val="dk2"/>
            </a:solidFill>
            <a:prstDash val="solid"/>
            <a:round/>
            <a:headEnd len="sm" w="sm" type="none"/>
            <a:tailEnd len="sm" w="sm" type="none"/>
          </a:ln>
        </p:spPr>
      </p:pic>
      <p:pic>
        <p:nvPicPr>
          <p:cNvPr id="263" name="Google Shape;263;p35">
            <a:hlinkClick r:id="rId11"/>
          </p:cNvPr>
          <p:cNvPicPr preferRelativeResize="0"/>
          <p:nvPr/>
        </p:nvPicPr>
        <p:blipFill>
          <a:blip r:embed="rId12">
            <a:alphaModFix/>
          </a:blip>
          <a:stretch>
            <a:fillRect/>
          </a:stretch>
        </p:blipFill>
        <p:spPr>
          <a:xfrm>
            <a:off x="3537350" y="1995735"/>
            <a:ext cx="1642275" cy="1152031"/>
          </a:xfrm>
          <a:prstGeom prst="rect">
            <a:avLst/>
          </a:prstGeom>
          <a:noFill/>
          <a:ln>
            <a:noFill/>
          </a:ln>
        </p:spPr>
      </p:pic>
      <p:sp>
        <p:nvSpPr>
          <p:cNvPr id="264" name="Google Shape;264;p35"/>
          <p:cNvSpPr txBox="1"/>
          <p:nvPr/>
        </p:nvSpPr>
        <p:spPr>
          <a:xfrm>
            <a:off x="2518100" y="1120700"/>
            <a:ext cx="3872100" cy="404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Click on each image for some ideas!</a:t>
            </a:r>
            <a:endParaRPr sz="18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6"/>
          <p:cNvPicPr preferRelativeResize="0"/>
          <p:nvPr/>
        </p:nvPicPr>
        <p:blipFill>
          <a:blip r:embed="rId3">
            <a:alphaModFix/>
          </a:blip>
          <a:stretch>
            <a:fillRect/>
          </a:stretch>
        </p:blipFill>
        <p:spPr>
          <a:xfrm>
            <a:off x="76200" y="178125"/>
            <a:ext cx="8991600" cy="4787252"/>
          </a:xfrm>
          <a:prstGeom prst="rect">
            <a:avLst/>
          </a:prstGeom>
          <a:noFill/>
          <a:ln>
            <a:noFill/>
          </a:ln>
        </p:spPr>
      </p:pic>
      <p:sp>
        <p:nvSpPr>
          <p:cNvPr id="270" name="Google Shape;270;p36"/>
          <p:cNvSpPr/>
          <p:nvPr/>
        </p:nvSpPr>
        <p:spPr>
          <a:xfrm>
            <a:off x="1957800" y="470976"/>
            <a:ext cx="5479712" cy="99832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Fact of the Day!</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p:nvPr/>
        </p:nvSpPr>
        <p:spPr>
          <a:xfrm>
            <a:off x="1170438" y="170476"/>
            <a:ext cx="6803132" cy="101397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Question of the Day!</a:t>
            </a:r>
          </a:p>
        </p:txBody>
      </p:sp>
      <p:sp>
        <p:nvSpPr>
          <p:cNvPr id="276" name="Google Shape;276;p37"/>
          <p:cNvSpPr txBox="1"/>
          <p:nvPr/>
        </p:nvSpPr>
        <p:spPr>
          <a:xfrm>
            <a:off x="201425" y="1184450"/>
            <a:ext cx="8779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2"/>
                </a:solidFill>
                <a:latin typeface="Comic Sans MS"/>
                <a:ea typeface="Comic Sans MS"/>
                <a:cs typeface="Comic Sans MS"/>
                <a:sym typeface="Comic Sans MS"/>
              </a:rPr>
              <a:t>Answer the question of the day with your class! All classes that submit an answer will receive Earth Day stickers!</a:t>
            </a:r>
            <a:endParaRPr sz="2400">
              <a:solidFill>
                <a:schemeClr val="dk2"/>
              </a:solidFill>
              <a:latin typeface="Comic Sans MS"/>
              <a:ea typeface="Comic Sans MS"/>
              <a:cs typeface="Comic Sans MS"/>
              <a:sym typeface="Comic Sans MS"/>
            </a:endParaRPr>
          </a:p>
        </p:txBody>
      </p:sp>
      <p:pic>
        <p:nvPicPr>
          <p:cNvPr id="277" name="Google Shape;277;p37"/>
          <p:cNvPicPr preferRelativeResize="0"/>
          <p:nvPr/>
        </p:nvPicPr>
        <p:blipFill>
          <a:blip r:embed="rId3">
            <a:alphaModFix/>
          </a:blip>
          <a:stretch>
            <a:fillRect/>
          </a:stretch>
        </p:blipFill>
        <p:spPr>
          <a:xfrm>
            <a:off x="273450" y="2375425"/>
            <a:ext cx="2301751" cy="2260450"/>
          </a:xfrm>
          <a:prstGeom prst="rect">
            <a:avLst/>
          </a:prstGeom>
          <a:noFill/>
          <a:ln>
            <a:noFill/>
          </a:ln>
        </p:spPr>
      </p:pic>
      <p:sp>
        <p:nvSpPr>
          <p:cNvPr id="278" name="Google Shape;278;p37"/>
          <p:cNvSpPr txBox="1"/>
          <p:nvPr/>
        </p:nvSpPr>
        <p:spPr>
          <a:xfrm>
            <a:off x="3977875" y="4174175"/>
            <a:ext cx="399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hlink"/>
                </a:solidFill>
                <a:latin typeface="Comic Sans MS"/>
                <a:ea typeface="Comic Sans MS"/>
                <a:cs typeface="Comic Sans MS"/>
                <a:sym typeface="Comic Sans MS"/>
                <a:hlinkClick r:id="rId4"/>
              </a:rPr>
              <a:t>Click here to record your answer!</a:t>
            </a:r>
            <a:endParaRPr b="1" sz="1800">
              <a:solidFill>
                <a:schemeClr val="dk2"/>
              </a:solidFill>
              <a:latin typeface="Comic Sans MS"/>
              <a:ea typeface="Comic Sans MS"/>
              <a:cs typeface="Comic Sans MS"/>
              <a:sym typeface="Comic Sans MS"/>
            </a:endParaRPr>
          </a:p>
        </p:txBody>
      </p:sp>
      <p:sp>
        <p:nvSpPr>
          <p:cNvPr id="279" name="Google Shape;279;p37"/>
          <p:cNvSpPr txBox="1"/>
          <p:nvPr/>
        </p:nvSpPr>
        <p:spPr>
          <a:xfrm>
            <a:off x="3372800" y="2502013"/>
            <a:ext cx="5044800" cy="1278000"/>
          </a:xfrm>
          <a:prstGeom prst="rect">
            <a:avLst/>
          </a:prstGeom>
          <a:solidFill>
            <a:schemeClr val="accent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 </a:t>
            </a:r>
            <a:r>
              <a:rPr lang="en" sz="1900">
                <a:solidFill>
                  <a:schemeClr val="dk1"/>
                </a:solidFill>
                <a:latin typeface="Krona One"/>
                <a:ea typeface="Krona One"/>
                <a:cs typeface="Krona One"/>
                <a:sym typeface="Krona One"/>
              </a:rPr>
              <a:t>Day 4: </a:t>
            </a:r>
            <a:endParaRPr sz="1900">
              <a:solidFill>
                <a:schemeClr val="dk1"/>
              </a:solidFill>
              <a:latin typeface="Krona One"/>
              <a:ea typeface="Krona One"/>
              <a:cs typeface="Krona One"/>
              <a:sym typeface="Krona One"/>
            </a:endParaRPr>
          </a:p>
          <a:p>
            <a:pPr indent="0" lvl="0" marL="0" rtl="0" algn="ctr">
              <a:spcBef>
                <a:spcPts val="0"/>
              </a:spcBef>
              <a:spcAft>
                <a:spcPts val="0"/>
              </a:spcAft>
              <a:buNone/>
            </a:pPr>
            <a:r>
              <a:rPr lang="en" sz="1900">
                <a:solidFill>
                  <a:schemeClr val="dk1"/>
                </a:solidFill>
                <a:latin typeface="Krona One"/>
                <a:ea typeface="Krona One"/>
                <a:cs typeface="Krona One"/>
                <a:sym typeface="Krona One"/>
              </a:rPr>
              <a:t>Does your class commit to turn off the lights each time you leave the classroom?</a:t>
            </a:r>
            <a:endParaRPr sz="1900">
              <a:solidFill>
                <a:schemeClr val="dk1"/>
              </a:solidFill>
              <a:latin typeface="Krona One"/>
              <a:ea typeface="Krona One"/>
              <a:cs typeface="Krona One"/>
              <a:sym typeface="Krona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38"/>
          <p:cNvPicPr preferRelativeResize="0"/>
          <p:nvPr/>
        </p:nvPicPr>
        <p:blipFill>
          <a:blip r:embed="rId3">
            <a:alphaModFix/>
          </a:blip>
          <a:stretch>
            <a:fillRect/>
          </a:stretch>
        </p:blipFill>
        <p:spPr>
          <a:xfrm>
            <a:off x="0" y="0"/>
            <a:ext cx="9144000" cy="51272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9"/>
          <p:cNvPicPr preferRelativeResize="0"/>
          <p:nvPr/>
        </p:nvPicPr>
        <p:blipFill>
          <a:blip r:embed="rId3">
            <a:alphaModFix/>
          </a:blip>
          <a:stretch>
            <a:fillRect/>
          </a:stretch>
        </p:blipFill>
        <p:spPr>
          <a:xfrm>
            <a:off x="261763" y="0"/>
            <a:ext cx="8620476" cy="5143500"/>
          </a:xfrm>
          <a:prstGeom prst="rect">
            <a:avLst/>
          </a:prstGeom>
          <a:noFill/>
          <a:ln>
            <a:noFill/>
          </a:ln>
        </p:spPr>
      </p:pic>
      <p:sp>
        <p:nvSpPr>
          <p:cNvPr id="290" name="Google Shape;290;p39"/>
          <p:cNvSpPr/>
          <p:nvPr/>
        </p:nvSpPr>
        <p:spPr>
          <a:xfrm>
            <a:off x="2133000" y="141576"/>
            <a:ext cx="5479712" cy="99832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Fact of the Day!</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nvSpPr>
        <p:spPr>
          <a:xfrm>
            <a:off x="1508475" y="3384625"/>
            <a:ext cx="6258300" cy="1723800"/>
          </a:xfrm>
          <a:prstGeom prst="rect">
            <a:avLst/>
          </a:prstGeom>
          <a:solidFill>
            <a:srgbClr val="6AA84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Chelsea Market"/>
                <a:ea typeface="Chelsea Market"/>
                <a:cs typeface="Chelsea Market"/>
                <a:sym typeface="Chelsea Market"/>
              </a:rPr>
              <a:t>Go to the next slide to take a short quiz to show what you know about the ways TSES is trying to be Earth Friendly!</a:t>
            </a:r>
            <a:endParaRPr b="1" sz="2300">
              <a:solidFill>
                <a:srgbClr val="38761D"/>
              </a:solidFill>
            </a:endParaRPr>
          </a:p>
        </p:txBody>
      </p:sp>
      <p:pic>
        <p:nvPicPr>
          <p:cNvPr id="296" name="Google Shape;296;p40"/>
          <p:cNvPicPr preferRelativeResize="0"/>
          <p:nvPr/>
        </p:nvPicPr>
        <p:blipFill>
          <a:blip r:embed="rId3">
            <a:alphaModFix/>
          </a:blip>
          <a:stretch>
            <a:fillRect/>
          </a:stretch>
        </p:blipFill>
        <p:spPr>
          <a:xfrm>
            <a:off x="3163925" y="1424500"/>
            <a:ext cx="2667000" cy="1714500"/>
          </a:xfrm>
          <a:prstGeom prst="rect">
            <a:avLst/>
          </a:prstGeom>
          <a:noFill/>
          <a:ln>
            <a:noFill/>
          </a:ln>
        </p:spPr>
      </p:pic>
      <p:sp>
        <p:nvSpPr>
          <p:cNvPr id="297" name="Google Shape;297;p40"/>
          <p:cNvSpPr txBox="1"/>
          <p:nvPr/>
        </p:nvSpPr>
        <p:spPr>
          <a:xfrm>
            <a:off x="1420025" y="326050"/>
            <a:ext cx="61548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600">
                <a:solidFill>
                  <a:srgbClr val="38761D"/>
                </a:solidFill>
                <a:latin typeface="Chelsea Market"/>
                <a:ea typeface="Chelsea Market"/>
                <a:cs typeface="Chelsea Market"/>
                <a:sym typeface="Chelsea Market"/>
              </a:rPr>
              <a:t>Do you know all the ways that TSES is helping our environment?</a:t>
            </a:r>
            <a:endParaRPr b="1" sz="2600">
              <a:solidFill>
                <a:srgbClr val="38761D"/>
              </a:solidFill>
              <a:latin typeface="Chelsea Market"/>
              <a:ea typeface="Chelsea Market"/>
              <a:cs typeface="Chelsea Market"/>
              <a:sym typeface="Chelsea Marke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p:nvPr/>
        </p:nvSpPr>
        <p:spPr>
          <a:xfrm>
            <a:off x="1170438" y="170476"/>
            <a:ext cx="6803132" cy="101397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Question of the Day!</a:t>
            </a:r>
          </a:p>
        </p:txBody>
      </p:sp>
      <p:sp>
        <p:nvSpPr>
          <p:cNvPr id="303" name="Google Shape;303;p41"/>
          <p:cNvSpPr txBox="1"/>
          <p:nvPr/>
        </p:nvSpPr>
        <p:spPr>
          <a:xfrm>
            <a:off x="201425" y="1184450"/>
            <a:ext cx="8779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2"/>
                </a:solidFill>
                <a:latin typeface="Comic Sans MS"/>
                <a:ea typeface="Comic Sans MS"/>
                <a:cs typeface="Comic Sans MS"/>
                <a:sym typeface="Comic Sans MS"/>
              </a:rPr>
              <a:t>Answer the question of the day with your class! All classes that submit an answer will receive Earth Day stickers!</a:t>
            </a:r>
            <a:endParaRPr sz="2400">
              <a:solidFill>
                <a:schemeClr val="dk2"/>
              </a:solidFill>
              <a:latin typeface="Comic Sans MS"/>
              <a:ea typeface="Comic Sans MS"/>
              <a:cs typeface="Comic Sans MS"/>
              <a:sym typeface="Comic Sans MS"/>
            </a:endParaRPr>
          </a:p>
        </p:txBody>
      </p:sp>
      <p:pic>
        <p:nvPicPr>
          <p:cNvPr id="304" name="Google Shape;304;p41"/>
          <p:cNvPicPr preferRelativeResize="0"/>
          <p:nvPr/>
        </p:nvPicPr>
        <p:blipFill>
          <a:blip r:embed="rId3">
            <a:alphaModFix/>
          </a:blip>
          <a:stretch>
            <a:fillRect/>
          </a:stretch>
        </p:blipFill>
        <p:spPr>
          <a:xfrm>
            <a:off x="273450" y="2375425"/>
            <a:ext cx="2301751" cy="2260450"/>
          </a:xfrm>
          <a:prstGeom prst="rect">
            <a:avLst/>
          </a:prstGeom>
          <a:noFill/>
          <a:ln>
            <a:noFill/>
          </a:ln>
        </p:spPr>
      </p:pic>
      <p:sp>
        <p:nvSpPr>
          <p:cNvPr id="305" name="Google Shape;305;p41"/>
          <p:cNvSpPr txBox="1"/>
          <p:nvPr/>
        </p:nvSpPr>
        <p:spPr>
          <a:xfrm>
            <a:off x="3709525" y="4298150"/>
            <a:ext cx="399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hlink"/>
                </a:solidFill>
                <a:latin typeface="Comic Sans MS"/>
                <a:ea typeface="Comic Sans MS"/>
                <a:cs typeface="Comic Sans MS"/>
                <a:sym typeface="Comic Sans MS"/>
                <a:hlinkClick r:id="rId4"/>
              </a:rPr>
              <a:t>Click here to record your answer!</a:t>
            </a:r>
            <a:endParaRPr b="1" sz="1800">
              <a:solidFill>
                <a:schemeClr val="dk2"/>
              </a:solidFill>
              <a:latin typeface="Comic Sans MS"/>
              <a:ea typeface="Comic Sans MS"/>
              <a:cs typeface="Comic Sans MS"/>
              <a:sym typeface="Comic Sans MS"/>
            </a:endParaRPr>
          </a:p>
        </p:txBody>
      </p:sp>
      <p:sp>
        <p:nvSpPr>
          <p:cNvPr id="306" name="Google Shape;306;p41"/>
          <p:cNvSpPr txBox="1"/>
          <p:nvPr/>
        </p:nvSpPr>
        <p:spPr>
          <a:xfrm>
            <a:off x="3184975" y="2107850"/>
            <a:ext cx="5044800" cy="1923900"/>
          </a:xfrm>
          <a:prstGeom prst="rect">
            <a:avLst/>
          </a:prstGeom>
          <a:solidFill>
            <a:schemeClr val="accent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 </a:t>
            </a:r>
            <a:r>
              <a:rPr lang="en" sz="1900">
                <a:solidFill>
                  <a:schemeClr val="dk1"/>
                </a:solidFill>
                <a:latin typeface="Krona One"/>
                <a:ea typeface="Krona One"/>
                <a:cs typeface="Krona One"/>
                <a:sym typeface="Krona One"/>
              </a:rPr>
              <a:t>Day 5:</a:t>
            </a:r>
            <a:endParaRPr sz="1900">
              <a:solidFill>
                <a:schemeClr val="dk1"/>
              </a:solidFill>
              <a:latin typeface="Krona One"/>
              <a:ea typeface="Krona One"/>
              <a:cs typeface="Krona One"/>
              <a:sym typeface="Krona One"/>
            </a:endParaRPr>
          </a:p>
          <a:p>
            <a:pPr indent="0" lvl="0" marL="0" rtl="0" algn="ctr">
              <a:spcBef>
                <a:spcPts val="0"/>
              </a:spcBef>
              <a:spcAft>
                <a:spcPts val="0"/>
              </a:spcAft>
              <a:buNone/>
            </a:pPr>
            <a:r>
              <a:rPr lang="en" sz="1900">
                <a:solidFill>
                  <a:schemeClr val="dk1"/>
                </a:solidFill>
                <a:latin typeface="Krona One"/>
                <a:ea typeface="Krona One"/>
                <a:cs typeface="Krona One"/>
                <a:sym typeface="Krona One"/>
              </a:rPr>
              <a:t>Do you know what TSES does to be Earth Friendly? </a:t>
            </a:r>
            <a:endParaRPr sz="1900">
              <a:solidFill>
                <a:schemeClr val="dk1"/>
              </a:solidFill>
              <a:latin typeface="Krona One"/>
              <a:ea typeface="Krona One"/>
              <a:cs typeface="Krona One"/>
              <a:sym typeface="Krona One"/>
            </a:endParaRPr>
          </a:p>
          <a:p>
            <a:pPr indent="0" lvl="0" marL="0" rtl="0" algn="ctr">
              <a:spcBef>
                <a:spcPts val="0"/>
              </a:spcBef>
              <a:spcAft>
                <a:spcPts val="0"/>
              </a:spcAft>
              <a:buNone/>
            </a:pPr>
            <a:r>
              <a:rPr lang="en" sz="1900">
                <a:solidFill>
                  <a:schemeClr val="dk1"/>
                </a:solidFill>
                <a:latin typeface="Krona One"/>
                <a:ea typeface="Krona One"/>
                <a:cs typeface="Krona One"/>
                <a:sym typeface="Krona One"/>
              </a:rPr>
              <a:t>Do you have any ideas to help us become MORE Earth Friendly?</a:t>
            </a:r>
            <a:endParaRPr sz="1900">
              <a:solidFill>
                <a:schemeClr val="dk1"/>
              </a:solidFill>
              <a:latin typeface="Krona One"/>
              <a:ea typeface="Krona One"/>
              <a:cs typeface="Krona One"/>
              <a:sym typeface="Krona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107525" y="79225"/>
            <a:ext cx="810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Video for Primary (Preschool-2nd grade)</a:t>
            </a:r>
            <a:endParaRPr sz="1800">
              <a:solidFill>
                <a:schemeClr val="dk2"/>
              </a:solidFill>
            </a:endParaRPr>
          </a:p>
        </p:txBody>
      </p:sp>
      <p:pic>
        <p:nvPicPr>
          <p:cNvPr descr="Welcome to CozyTimeTales where we love to cozy up for read aloud's! &#10;Enjoy and don’t forget to like and subscribe. This is story time for educational and learning purposes :) &#10;____________________________________________________________________&#10;&#10;Follow us to request a read aloud book!&#10;&#10;Instagram: &#10;https://www.instagram.com/cozytimetales_/&#10;&#10;Purchase this book:&#10;https://www.amazon.com/Earth-Day-Every-Cloverleaf-Books-ebook/dp/B009DMQJW4/ref=sr_1_2?crid=175EZ821YDXZM&amp;dchild=1&amp;keywords=earth+day+everyday&amp;qid=1617577639&amp;sprefix=earth+day+every%2Caps%2C150&amp;sr=8-2" id="67" name="Google Shape;67;p15" title="🌏 Read Aloud | Earth Day Every Day by Lisa Bullard | CozyTimeTales">
            <a:hlinkClick r:id="rId3"/>
          </p:cNvPr>
          <p:cNvPicPr preferRelativeResize="0"/>
          <p:nvPr/>
        </p:nvPicPr>
        <p:blipFill>
          <a:blip r:embed="rId4">
            <a:alphaModFix/>
          </a:blip>
          <a:stretch>
            <a:fillRect/>
          </a:stretch>
        </p:blipFill>
        <p:spPr>
          <a:xfrm>
            <a:off x="1334213" y="750500"/>
            <a:ext cx="6475575" cy="364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Celebrate Earth Day with The  Kiboomers!  Here is a fun earth song for kids called Save the Earth. It's a reminder to motivate young people to engage in environmental protection and sustainability for our planet! &#10;&#10;♥︎ If you want to enjoy more of our kids songs and videos, then please subscribe to support our YouTube channel here : https://radi.al/TheKiboomers&#10;&#10;Save the Earth song lyrics for kids :&#10;&#10;Save, save, save the cans&#10;Put them in the bin&#10;We can help to save the Earth&#10;If we all pitch in!&#10;If we all pitch in!&#10;&#10;What next?&#10;&#10;Paper!!&#10;&#10;Save, save, save the paper&#10;Put it in the bin&#10;We can help to save the Earth&#10;If we all pitch in!&#10;If we all pitch in!&#10;&#10;What next?&#10;&#10;Bottles!!&#10;&#10;Save, save, save the bottles&#10;Put them in the bin&#10;We can help to save the Earth&#10;If we all pitch in!&#10;If we all pitch in!&#10;&#10;What next?&#10;&#10;Plastic!!&#10;&#10;Save, save, save the plastic&#10;Put it in the bin&#10;We can help to save the Earth&#10;If we all pitch in!&#10;If we all pitch in!&#10;If we all pitch in!&#10;&#10;*******************************************&#10;Keep on Bouncing with The Kiboomers! &#10;Here's a few of our other most popular learning songs from The Kiboomers crew.&#10;&#10;Party Freeze Dance Song ♥︎  https://www.youtube.com/watch?v=2UcZWXvgMZE&#10;Going on a Bear Hunt ♥︎  https://www.youtube.com/watch?v=5_ShP3fiEhU&#10;Floor Is Lava Song ♥︎  https://www.youtube.com/watch?v=wbNAiN8FTfc&#10;If You’re Happy and You Know It ♥︎  https://www.youtube.com/watch?v=WHQ1MMqXTw4&#10;Going on a Lion Hunt ♥︎  https://www.youtube.com/watch?v=03i5v1PS7P4&#10; &#10;For Official Merch From “The Kiboomers” visit: https://www.wickedmilk.com/store/the-kiboomers/&#10; &#10;Do your kids like Cocomelon, Baby Bus, Bounce Patrol or The Wiggles? Do they love dancing around to catchy tunes like If You’re Happy and You Know It or Baby Shark? If so - they’ll love The Kiboomers! The Kiboomers offer educational songs and learning videos catered to young children as they play, laugh, learn and grow. Your toddlers, preschoolers and kindergarten kids will have fun learning about letters, numbers, colors and shapes as they dance and sing along with their favorite Kiboomers character! Whether it’s learning their ABC’s or Going on a Bear Hunt, they’re sure to have fun, laugh and smile as they grow!&#10; &#10;The Kiboomers on Instagram: https://www.instagram.com/TheKiboomers/&#10;The Kiboomers on Facebook: https://www.facebook.com/TheKiboomers/&#10; &#10;Stream or purchase songs from The Kiboomers:&#10;Spotify: https://open.spotify.com/artist/1qKLikeNYpQFSsDAjg7HpI&#10;Apple Music: https://music.apple.com/us/artist/the-kiboomers/395585033&#10;Amazon Music: https://www.amazon.com/The-Kiboomers/e/B01DMOO0TW&#10;Soundcloud: https://soundcloud.com/kiboomu&#10; &#10;© 2023 The Kiboomers Inc. All Rights Reserved." id="311" name="Google Shape;311;p42" title="Save the Earth - The Kiboomers Preschool Songs &amp; Nursery Rhymes for Learning">
            <a:hlinkClick r:id="rId3"/>
          </p:cNvPr>
          <p:cNvPicPr preferRelativeResize="0"/>
          <p:nvPr/>
        </p:nvPicPr>
        <p:blipFill>
          <a:blip r:embed="rId4">
            <a:alphaModFix/>
          </a:blip>
          <a:stretch>
            <a:fillRect/>
          </a:stretch>
        </p:blipFill>
        <p:spPr>
          <a:xfrm>
            <a:off x="2860700" y="787325"/>
            <a:ext cx="3048000" cy="1714500"/>
          </a:xfrm>
          <a:prstGeom prst="rect">
            <a:avLst/>
          </a:prstGeom>
          <a:noFill/>
          <a:ln>
            <a:noFill/>
          </a:ln>
        </p:spPr>
      </p:pic>
      <p:pic>
        <p:nvPicPr>
          <p:cNvPr descr="Earth Day Freeze Dance is here! In this Earth Day brain break activity, players just dance  along to the music and then freeze like the picture when the music stops. This makes for a fun way to celebrate Earth Day for kids. If you're looking for more GoNoodle inspired brain breaks and movement games, be sure to check out yoga freeze dance and other spring freeze dance games for kids! 🕺  If you enjoy PE With Mr G, also be sure to subscribe to @CoachCoreyMartin , @BeWellPlayed , and @MatthewWoodPE as they release new brain breaks and interactive activities almost every week! 🔥&#10;&#10;⭐️  0:00 How To Play&#10;⭐️ 0:30 Level 1&#10;⭐️ 1:23 Level 2&#10;⭐️  2:12 Level 3&#10;⭐️  3:07 Level 4&#10;⭐️ 4:00 Level 5&#10;⭐️  4:40 Level 6&#10; &#10;🏆 Find more PE games, lessons, and brain break activities at: https://bit.ly/37NrMZQ&#10;🏀  Join my Facebook group - The PE Lounge: https://bit.ly/39ejTy5&#10;&#10;⭐️ Don't miss out on my previous Spring brain breaks and classroom games:&#10;🔍 Spring Find The Gnome https://www.youtube.com/watch?v=nDKHLF-rcqs&#10;🐰 Rabbits On The Run https://www.youtube.com/watch?v=DHO99Kbl7g4&#10;❓Guess The Character - Encanto Edition https://www.youtube.com/watch?v=EK1RSjADvto&#10;🌷 Spring Would You Rather&#10;https://www.youtube.com/watch?v=2fYmqm4PJkM&#10;&#10;Earth Day freeze dance has arrived! If you love my previous yoga freeze dance videos, then you don't want to miss out on Earth Day freeze dance! In this GoNoold Inspired, Just Dance activity, players will dance along with the characters or come up with their own moves.  When the music stops, then will look at the screen and freeze like the picture.  This makes for a fun brain break for kindergarten or a fun Earth Day game for kids! Play all 6 rounds and have fun! &#10;&#10;If you enjoy Earth Day Freeze Dance, then be sure to check out the &quot;Would You Rather? Workout&quot; and the &quot;Move and Freeze&quot; series as well.  Make sure to SUBSCRIBE to stay up to date on the latest brain breaks and Physical Education - PE games! New games get released almost every Monday!  😄&#10;&#10;Looking for more written PE games and activities? Be sure to check out my website:  pewithmrg.com.  The link can be found above!  My goal for this channel is to provide new games and ideas for elementary PE.  PE With Mr G focuses on providing  fun PE games and physed game ideas such as warm ups, instant activities, cooperative games, throwing games, rolling games, kicking games, football games, basketball, hockey, baseball, tag, soccer, jump roping, big team games, classroom management, PE at home, and cooperation and teamwork games/ideas.  If you ever have a question, please feel free to ask, as I would love to help any way that I can.  Thank you so much for watching! &#10;&#10;#brainbreak #earthday #gonoodle" id="312" name="Google Shape;312;p42" title="Earth Day Freeze Dance! | Brain Break | Just Dance | GoNoodle Inspired">
            <a:hlinkClick r:id="rId5"/>
          </p:cNvPr>
          <p:cNvPicPr preferRelativeResize="0"/>
          <p:nvPr/>
        </p:nvPicPr>
        <p:blipFill>
          <a:blip r:embed="rId6">
            <a:alphaModFix/>
          </a:blip>
          <a:stretch>
            <a:fillRect/>
          </a:stretch>
        </p:blipFill>
        <p:spPr>
          <a:xfrm>
            <a:off x="302900" y="2942600"/>
            <a:ext cx="3048000" cy="1714500"/>
          </a:xfrm>
          <a:prstGeom prst="rect">
            <a:avLst/>
          </a:prstGeom>
          <a:noFill/>
          <a:ln>
            <a:noFill/>
          </a:ln>
        </p:spPr>
      </p:pic>
      <p:pic>
        <p:nvPicPr>
          <p:cNvPr descr="Celebrate Earth Day with this awesome freeze dance!  This spring themed freeze dance brain break is the perfect way to get some exercise while having fun at the same time.  Inspired by just dance and GoNoodle, this freeze dance is sure to get you up and moving! &#10;&#10;Coach Corey Martin here.  My brain breaks and songs are perfect to keep kids active and engaged while having tons of fun.&#10;&#10;Introduction&#10;Instructions:  00:02&#10;Dance Start: 00:17&#10;&#10;Coach Corey Martin here, creator of The Chase series.  My brain break activities are perfect for any classroom teacher or PE teacher looking to get their students moving.&#10;&#10;These videos are perfect for anyone who enjoys the Kidz Bop series or GoNoodle style videos!&#10;&#10;Become a Patreon and support my channel: https://www.patreon.com/CoachCoreyMar...&#10;&#10;My other inspirations include:&#10;@PE Bowman &#10;@P.E. with Mr. G &#10;@RSD Online &#10;@Matthew Wood &#10;@Coach Meger Fitness Games &#10;@Be Well Played &#10;Just Dance Activities&#10;and many more!&#10;&#10;Thanks for playing!&#10;&#10;#earthday  #freezedance  #brainbreak  #justdance" id="313" name="Google Shape;313;p42" title="Earth Day Freeze Dance | Brain Break | Just Dance">
            <a:hlinkClick r:id="rId7"/>
          </p:cNvPr>
          <p:cNvPicPr preferRelativeResize="0"/>
          <p:nvPr/>
        </p:nvPicPr>
        <p:blipFill>
          <a:blip r:embed="rId8">
            <a:alphaModFix/>
          </a:blip>
          <a:stretch>
            <a:fillRect/>
          </a:stretch>
        </p:blipFill>
        <p:spPr>
          <a:xfrm>
            <a:off x="5784300" y="2942600"/>
            <a:ext cx="3048000" cy="1714500"/>
          </a:xfrm>
          <a:prstGeom prst="rect">
            <a:avLst/>
          </a:prstGeom>
          <a:noFill/>
          <a:ln>
            <a:noFill/>
          </a:ln>
        </p:spPr>
      </p:pic>
      <p:sp>
        <p:nvSpPr>
          <p:cNvPr id="314" name="Google Shape;314;p42"/>
          <p:cNvSpPr txBox="1"/>
          <p:nvPr/>
        </p:nvSpPr>
        <p:spPr>
          <a:xfrm>
            <a:off x="1506725" y="0"/>
            <a:ext cx="6342600" cy="9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0000FF"/>
                </a:solidFill>
                <a:latin typeface="Chelsea Market"/>
                <a:ea typeface="Chelsea Market"/>
                <a:cs typeface="Chelsea Market"/>
                <a:sym typeface="Chelsea Market"/>
              </a:rPr>
              <a:t>BONUS ACTIVITIES</a:t>
            </a:r>
            <a:endParaRPr sz="3300">
              <a:solidFill>
                <a:srgbClr val="0000FF"/>
              </a:solidFill>
              <a:latin typeface="Chelsea Market"/>
              <a:ea typeface="Chelsea Market"/>
              <a:cs typeface="Chelsea Market"/>
              <a:sym typeface="Chelsea Market"/>
            </a:endParaRPr>
          </a:p>
        </p:txBody>
      </p:sp>
      <p:sp>
        <p:nvSpPr>
          <p:cNvPr id="315" name="Google Shape;315;p42"/>
          <p:cNvSpPr txBox="1"/>
          <p:nvPr/>
        </p:nvSpPr>
        <p:spPr>
          <a:xfrm>
            <a:off x="3038200" y="2501825"/>
            <a:ext cx="25671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Song - Primary Grades</a:t>
            </a:r>
            <a:endParaRPr sz="1800">
              <a:solidFill>
                <a:schemeClr val="dk2"/>
              </a:solidFill>
            </a:endParaRPr>
          </a:p>
        </p:txBody>
      </p:sp>
      <p:sp>
        <p:nvSpPr>
          <p:cNvPr id="316" name="Google Shape;316;p42"/>
          <p:cNvSpPr txBox="1"/>
          <p:nvPr/>
        </p:nvSpPr>
        <p:spPr>
          <a:xfrm>
            <a:off x="220825" y="4703700"/>
            <a:ext cx="31299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Earth</a:t>
            </a:r>
            <a:r>
              <a:rPr lang="en" sz="1800">
                <a:solidFill>
                  <a:schemeClr val="dk2"/>
                </a:solidFill>
              </a:rPr>
              <a:t> Day Freeze Dance #1</a:t>
            </a:r>
            <a:endParaRPr sz="1800">
              <a:solidFill>
                <a:schemeClr val="dk2"/>
              </a:solidFill>
            </a:endParaRPr>
          </a:p>
        </p:txBody>
      </p:sp>
      <p:sp>
        <p:nvSpPr>
          <p:cNvPr id="317" name="Google Shape;317;p42"/>
          <p:cNvSpPr txBox="1"/>
          <p:nvPr/>
        </p:nvSpPr>
        <p:spPr>
          <a:xfrm>
            <a:off x="5743350" y="4751700"/>
            <a:ext cx="3129900" cy="3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Earth Day Freeze Dance #2</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descr="In this video, we look at what Earth Day is and why we celebrate it and the importance of looking after the Earth every day of the year, not just on Earth Day. This video is perfect to share with kids in school or even at home. Earth Day is an annual event celebrated on April 22nd.&#10;&#10;Want to learn more about Earth Day? Check out some of Twinkl's resources for Earth Day this year: https://www.twinkl.co.uk/l/142j05&#10;&#10;0:00 What and When is Earth Day?&#10;0:17 What is Climate Change for Kids&#10;0:40 What Can We do to Look After Our Planet?&#10;2:02 How to Look After Our Planet Every Day &#10;&#10;If you have found this video helpful, why not subscribe to @twinklresourcesofficial  for more videos like this!&#10;&#10;Here at Twinkl, we help those who teach. So whether you're looking for teaching, planning, assessment materials, or something just for fun, there is sure to be a resource on the website for you! &#10;&#10;Sign up to Twinkl for FREE. Click here for more: https://www.twinkl.co.uk/l/yk1tk&#10;&#10;#EducationalVideo #Twinkl #earthday #earthday2023 #earthdayeveryday #earthdaycelebration" id="72" name="Google Shape;72;p16" title="What is Earth Day? | Everything You Need to Know About Earth Day for Kids">
            <a:hlinkClick r:id="rId3"/>
          </p:cNvPr>
          <p:cNvPicPr preferRelativeResize="0"/>
          <p:nvPr/>
        </p:nvPicPr>
        <p:blipFill>
          <a:blip r:embed="rId4">
            <a:alphaModFix/>
          </a:blip>
          <a:stretch>
            <a:fillRect/>
          </a:stretch>
        </p:blipFill>
        <p:spPr>
          <a:xfrm>
            <a:off x="1233372" y="1001150"/>
            <a:ext cx="6677250" cy="3755950"/>
          </a:xfrm>
          <a:prstGeom prst="rect">
            <a:avLst/>
          </a:prstGeom>
          <a:noFill/>
          <a:ln>
            <a:noFill/>
          </a:ln>
        </p:spPr>
      </p:pic>
      <p:sp>
        <p:nvSpPr>
          <p:cNvPr id="73" name="Google Shape;73;p16"/>
          <p:cNvSpPr txBox="1"/>
          <p:nvPr/>
        </p:nvSpPr>
        <p:spPr>
          <a:xfrm>
            <a:off x="107525" y="79225"/>
            <a:ext cx="810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Video for Intermediate (3-5)</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00525" y="-88975"/>
            <a:ext cx="8942926" cy="5143500"/>
          </a:xfrm>
          <a:prstGeom prst="rect">
            <a:avLst/>
          </a:prstGeom>
          <a:noFill/>
          <a:ln>
            <a:noFill/>
          </a:ln>
        </p:spPr>
      </p:pic>
      <p:sp>
        <p:nvSpPr>
          <p:cNvPr id="79" name="Google Shape;79;p17"/>
          <p:cNvSpPr/>
          <p:nvPr/>
        </p:nvSpPr>
        <p:spPr>
          <a:xfrm>
            <a:off x="1511725" y="170476"/>
            <a:ext cx="5479712" cy="99832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Fact of the Day!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p:nvPr/>
        </p:nvSpPr>
        <p:spPr>
          <a:xfrm>
            <a:off x="1170438" y="170476"/>
            <a:ext cx="6803132" cy="101397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Covered By Your Grace"/>
              </a:rPr>
              <a:t>Question of the Day!</a:t>
            </a:r>
          </a:p>
        </p:txBody>
      </p:sp>
      <p:sp>
        <p:nvSpPr>
          <p:cNvPr id="85" name="Google Shape;85;p18"/>
          <p:cNvSpPr txBox="1"/>
          <p:nvPr/>
        </p:nvSpPr>
        <p:spPr>
          <a:xfrm>
            <a:off x="201425" y="1184450"/>
            <a:ext cx="87792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2"/>
                </a:solidFill>
                <a:latin typeface="Comic Sans MS"/>
                <a:ea typeface="Comic Sans MS"/>
                <a:cs typeface="Comic Sans MS"/>
                <a:sym typeface="Comic Sans MS"/>
              </a:rPr>
              <a:t>Answer the question of the day with your class! All classes that submit an answer will receive Earth Day stickers and a chance to win some fun prizes (see the next slide)!</a:t>
            </a:r>
            <a:endParaRPr sz="2400">
              <a:solidFill>
                <a:schemeClr val="dk2"/>
              </a:solidFill>
              <a:latin typeface="Comic Sans MS"/>
              <a:ea typeface="Comic Sans MS"/>
              <a:cs typeface="Comic Sans MS"/>
              <a:sym typeface="Comic Sans MS"/>
            </a:endParaRPr>
          </a:p>
        </p:txBody>
      </p:sp>
      <p:pic>
        <p:nvPicPr>
          <p:cNvPr id="86" name="Google Shape;86;p18"/>
          <p:cNvPicPr preferRelativeResize="0"/>
          <p:nvPr/>
        </p:nvPicPr>
        <p:blipFill>
          <a:blip r:embed="rId3">
            <a:alphaModFix/>
          </a:blip>
          <a:stretch>
            <a:fillRect/>
          </a:stretch>
        </p:blipFill>
        <p:spPr>
          <a:xfrm>
            <a:off x="273450" y="2375425"/>
            <a:ext cx="2301751" cy="2260450"/>
          </a:xfrm>
          <a:prstGeom prst="rect">
            <a:avLst/>
          </a:prstGeom>
          <a:noFill/>
          <a:ln>
            <a:noFill/>
          </a:ln>
        </p:spPr>
      </p:pic>
      <p:sp>
        <p:nvSpPr>
          <p:cNvPr id="87" name="Google Shape;87;p18"/>
          <p:cNvSpPr txBox="1"/>
          <p:nvPr/>
        </p:nvSpPr>
        <p:spPr>
          <a:xfrm>
            <a:off x="3977875" y="3864700"/>
            <a:ext cx="399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hlink"/>
                </a:solidFill>
                <a:latin typeface="Comic Sans MS"/>
                <a:ea typeface="Comic Sans MS"/>
                <a:cs typeface="Comic Sans MS"/>
                <a:sym typeface="Comic Sans MS"/>
                <a:hlinkClick r:id="rId4"/>
              </a:rPr>
              <a:t>Click here to record your answer!</a:t>
            </a:r>
            <a:endParaRPr b="1" sz="1800">
              <a:solidFill>
                <a:schemeClr val="dk2"/>
              </a:solidFill>
              <a:latin typeface="Comic Sans MS"/>
              <a:ea typeface="Comic Sans MS"/>
              <a:cs typeface="Comic Sans MS"/>
              <a:sym typeface="Comic Sans MS"/>
            </a:endParaRPr>
          </a:p>
        </p:txBody>
      </p:sp>
      <p:sp>
        <p:nvSpPr>
          <p:cNvPr id="88" name="Google Shape;88;p18"/>
          <p:cNvSpPr txBox="1"/>
          <p:nvPr/>
        </p:nvSpPr>
        <p:spPr>
          <a:xfrm>
            <a:off x="3343900" y="2586800"/>
            <a:ext cx="5044800" cy="1113300"/>
          </a:xfrm>
          <a:prstGeom prst="rect">
            <a:avLst/>
          </a:prstGeom>
          <a:solidFill>
            <a:schemeClr val="accent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 </a:t>
            </a:r>
            <a:r>
              <a:rPr lang="en" sz="1900">
                <a:solidFill>
                  <a:schemeClr val="dk1"/>
                </a:solidFill>
                <a:latin typeface="Krona One"/>
                <a:ea typeface="Krona One"/>
                <a:cs typeface="Krona One"/>
                <a:sym typeface="Krona One"/>
              </a:rPr>
              <a:t>Day 1: Why do you think it is important to take care of the Earth?</a:t>
            </a:r>
            <a:endParaRPr sz="1900">
              <a:solidFill>
                <a:schemeClr val="dk1"/>
              </a:solidFill>
              <a:latin typeface="Krona One"/>
              <a:ea typeface="Krona One"/>
              <a:cs typeface="Krona One"/>
              <a:sym typeface="Krona One"/>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Krona One"/>
              <a:ea typeface="Krona One"/>
              <a:cs typeface="Krona One"/>
              <a:sym typeface="Krona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2" name="Shape 92"/>
        <p:cNvGrpSpPr/>
        <p:nvPr/>
      </p:nvGrpSpPr>
      <p:grpSpPr>
        <a:xfrm>
          <a:off x="0" y="0"/>
          <a:ext cx="0" cy="0"/>
          <a:chOff x="0" y="0"/>
          <a:chExt cx="0" cy="0"/>
        </a:xfrm>
      </p:grpSpPr>
      <p:sp>
        <p:nvSpPr>
          <p:cNvPr id="93" name="Google Shape;93;p19"/>
          <p:cNvSpPr txBox="1"/>
          <p:nvPr/>
        </p:nvSpPr>
        <p:spPr>
          <a:xfrm>
            <a:off x="293900" y="231825"/>
            <a:ext cx="87027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solidFill>
                  <a:srgbClr val="9900FF"/>
                </a:solidFill>
                <a:latin typeface="Comic Sans MS"/>
                <a:ea typeface="Comic Sans MS"/>
                <a:cs typeface="Comic Sans MS"/>
                <a:sym typeface="Comic Sans MS"/>
              </a:rPr>
              <a:t>Earth Day Prizes!</a:t>
            </a:r>
            <a:endParaRPr b="1" sz="3100">
              <a:solidFill>
                <a:srgbClr val="9900FF"/>
              </a:solidFill>
              <a:latin typeface="Comic Sans MS"/>
              <a:ea typeface="Comic Sans MS"/>
              <a:cs typeface="Comic Sans MS"/>
              <a:sym typeface="Comic Sans MS"/>
            </a:endParaRPr>
          </a:p>
          <a:p>
            <a:pPr indent="0" lvl="0" marL="0" rtl="0" algn="l">
              <a:spcBef>
                <a:spcPts val="0"/>
              </a:spcBef>
              <a:spcAft>
                <a:spcPts val="0"/>
              </a:spcAft>
              <a:buNone/>
            </a:pPr>
            <a:r>
              <a:rPr lang="en" sz="2400">
                <a:solidFill>
                  <a:schemeClr val="dk2"/>
                </a:solidFill>
                <a:latin typeface="Comic Sans MS"/>
                <a:ea typeface="Comic Sans MS"/>
                <a:cs typeface="Comic Sans MS"/>
                <a:sym typeface="Comic Sans MS"/>
              </a:rPr>
              <a:t>When your class answers our Question of </a:t>
            </a:r>
            <a:r>
              <a:rPr lang="en" sz="2400">
                <a:solidFill>
                  <a:schemeClr val="dk2"/>
                </a:solidFill>
                <a:latin typeface="Comic Sans MS"/>
                <a:ea typeface="Comic Sans MS"/>
                <a:cs typeface="Comic Sans MS"/>
                <a:sym typeface="Comic Sans MS"/>
              </a:rPr>
              <a:t>the Day, you will be entered into a raffle to win one of the following prizes!</a:t>
            </a:r>
            <a:endParaRPr sz="2400">
              <a:solidFill>
                <a:schemeClr val="dk2"/>
              </a:solidFill>
              <a:latin typeface="Comic Sans MS"/>
              <a:ea typeface="Comic Sans MS"/>
              <a:cs typeface="Comic Sans MS"/>
              <a:sym typeface="Comic Sans MS"/>
            </a:endParaRPr>
          </a:p>
        </p:txBody>
      </p:sp>
      <p:sp>
        <p:nvSpPr>
          <p:cNvPr id="94" name="Google Shape;94;p19"/>
          <p:cNvSpPr txBox="1"/>
          <p:nvPr/>
        </p:nvSpPr>
        <p:spPr>
          <a:xfrm>
            <a:off x="464000" y="2599100"/>
            <a:ext cx="23934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2"/>
                </a:solidFill>
                <a:latin typeface="Comic Sans MS"/>
                <a:ea typeface="Comic Sans MS"/>
                <a:cs typeface="Comic Sans MS"/>
                <a:sym typeface="Comic Sans MS"/>
              </a:rPr>
              <a:t>A party in the outdoor classroom with food harvested from the TSES garden.</a:t>
            </a:r>
            <a:endParaRPr sz="2300">
              <a:solidFill>
                <a:schemeClr val="dk2"/>
              </a:solidFill>
              <a:latin typeface="Comic Sans MS"/>
              <a:ea typeface="Comic Sans MS"/>
              <a:cs typeface="Comic Sans MS"/>
              <a:sym typeface="Comic Sans MS"/>
            </a:endParaRPr>
          </a:p>
        </p:txBody>
      </p:sp>
      <p:sp>
        <p:nvSpPr>
          <p:cNvPr id="95" name="Google Shape;95;p19"/>
          <p:cNvSpPr txBox="1"/>
          <p:nvPr/>
        </p:nvSpPr>
        <p:spPr>
          <a:xfrm>
            <a:off x="3451500" y="2599100"/>
            <a:ext cx="23934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2"/>
                </a:solidFill>
                <a:latin typeface="Comic Sans MS"/>
                <a:ea typeface="Comic Sans MS"/>
                <a:cs typeface="Comic Sans MS"/>
                <a:sym typeface="Comic Sans MS"/>
              </a:rPr>
              <a:t>Nominate a staff member to dye their hair green. </a:t>
            </a:r>
            <a:endParaRPr sz="2300">
              <a:solidFill>
                <a:schemeClr val="dk2"/>
              </a:solidFill>
              <a:latin typeface="Comic Sans MS"/>
              <a:ea typeface="Comic Sans MS"/>
              <a:cs typeface="Comic Sans MS"/>
              <a:sym typeface="Comic Sans MS"/>
            </a:endParaRPr>
          </a:p>
        </p:txBody>
      </p:sp>
      <p:sp>
        <p:nvSpPr>
          <p:cNvPr id="96" name="Google Shape;96;p19"/>
          <p:cNvSpPr txBox="1"/>
          <p:nvPr/>
        </p:nvSpPr>
        <p:spPr>
          <a:xfrm>
            <a:off x="6130075" y="2599100"/>
            <a:ext cx="23934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2"/>
                </a:solidFill>
                <a:latin typeface="Comic Sans MS"/>
                <a:ea typeface="Comic Sans MS"/>
                <a:cs typeface="Comic Sans MS"/>
                <a:sym typeface="Comic Sans MS"/>
              </a:rPr>
              <a:t>Be the official TSES garden waterers for one week.</a:t>
            </a:r>
            <a:endParaRPr sz="2300">
              <a:solidFill>
                <a:schemeClr val="dk2"/>
              </a:solidFill>
              <a:latin typeface="Comic Sans MS"/>
              <a:ea typeface="Comic Sans MS"/>
              <a:cs typeface="Comic Sans MS"/>
              <a:sym typeface="Comic Sans MS"/>
            </a:endParaRPr>
          </a:p>
        </p:txBody>
      </p:sp>
      <p:pic>
        <p:nvPicPr>
          <p:cNvPr id="97" name="Google Shape;97;p19"/>
          <p:cNvPicPr preferRelativeResize="0"/>
          <p:nvPr/>
        </p:nvPicPr>
        <p:blipFill>
          <a:blip r:embed="rId3">
            <a:alphaModFix/>
          </a:blip>
          <a:stretch>
            <a:fillRect/>
          </a:stretch>
        </p:blipFill>
        <p:spPr>
          <a:xfrm>
            <a:off x="924125" y="1715900"/>
            <a:ext cx="883200" cy="883200"/>
          </a:xfrm>
          <a:prstGeom prst="rect">
            <a:avLst/>
          </a:prstGeom>
          <a:noFill/>
          <a:ln>
            <a:noFill/>
          </a:ln>
        </p:spPr>
      </p:pic>
      <p:pic>
        <p:nvPicPr>
          <p:cNvPr id="98" name="Google Shape;98;p19"/>
          <p:cNvPicPr preferRelativeResize="0"/>
          <p:nvPr/>
        </p:nvPicPr>
        <p:blipFill>
          <a:blip r:embed="rId4">
            <a:alphaModFix/>
          </a:blip>
          <a:stretch>
            <a:fillRect/>
          </a:stretch>
        </p:blipFill>
        <p:spPr>
          <a:xfrm>
            <a:off x="6630426" y="1715901"/>
            <a:ext cx="883200" cy="883200"/>
          </a:xfrm>
          <a:prstGeom prst="rect">
            <a:avLst/>
          </a:prstGeom>
          <a:noFill/>
          <a:ln>
            <a:noFill/>
          </a:ln>
        </p:spPr>
      </p:pic>
      <p:pic>
        <p:nvPicPr>
          <p:cNvPr id="99" name="Google Shape;99;p19"/>
          <p:cNvPicPr preferRelativeResize="0"/>
          <p:nvPr/>
        </p:nvPicPr>
        <p:blipFill>
          <a:blip r:embed="rId5">
            <a:alphaModFix/>
          </a:blip>
          <a:stretch>
            <a:fillRect/>
          </a:stretch>
        </p:blipFill>
        <p:spPr>
          <a:xfrm>
            <a:off x="3938476" y="1715901"/>
            <a:ext cx="883200" cy="88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0"/>
            <a:ext cx="914552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52400" y="152400"/>
            <a:ext cx="1781175" cy="1562100"/>
          </a:xfrm>
          <a:prstGeom prst="rect">
            <a:avLst/>
          </a:prstGeom>
          <a:noFill/>
          <a:ln>
            <a:noFill/>
          </a:ln>
        </p:spPr>
      </p:pic>
      <p:pic>
        <p:nvPicPr>
          <p:cNvPr id="110" name="Google Shape;110;p21"/>
          <p:cNvPicPr preferRelativeResize="0"/>
          <p:nvPr/>
        </p:nvPicPr>
        <p:blipFill>
          <a:blip r:embed="rId4">
            <a:alphaModFix/>
          </a:blip>
          <a:stretch>
            <a:fillRect/>
          </a:stretch>
        </p:blipFill>
        <p:spPr>
          <a:xfrm>
            <a:off x="204900" y="4001164"/>
            <a:ext cx="1019175" cy="892611"/>
          </a:xfrm>
          <a:prstGeom prst="rect">
            <a:avLst/>
          </a:prstGeom>
          <a:noFill/>
          <a:ln>
            <a:noFill/>
          </a:ln>
        </p:spPr>
      </p:pic>
      <p:pic>
        <p:nvPicPr>
          <p:cNvPr id="111" name="Google Shape;111;p21"/>
          <p:cNvPicPr preferRelativeResize="0"/>
          <p:nvPr/>
        </p:nvPicPr>
        <p:blipFill>
          <a:blip r:embed="rId5">
            <a:alphaModFix/>
          </a:blip>
          <a:stretch>
            <a:fillRect/>
          </a:stretch>
        </p:blipFill>
        <p:spPr>
          <a:xfrm>
            <a:off x="8132025" y="3937700"/>
            <a:ext cx="741300" cy="956075"/>
          </a:xfrm>
          <a:prstGeom prst="rect">
            <a:avLst/>
          </a:prstGeom>
          <a:noFill/>
          <a:ln>
            <a:noFill/>
          </a:ln>
        </p:spPr>
      </p:pic>
      <p:sp>
        <p:nvSpPr>
          <p:cNvPr id="112" name="Google Shape;112;p21"/>
          <p:cNvSpPr txBox="1"/>
          <p:nvPr/>
        </p:nvSpPr>
        <p:spPr>
          <a:xfrm>
            <a:off x="2081425" y="152400"/>
            <a:ext cx="6733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chemeClr val="dk2"/>
                </a:solidFill>
                <a:latin typeface="Comic Sans MS"/>
                <a:ea typeface="Comic Sans MS"/>
                <a:cs typeface="Comic Sans MS"/>
                <a:sym typeface="Comic Sans MS"/>
              </a:rPr>
              <a:t>At TSES, we RECYCLE!</a:t>
            </a:r>
            <a:endParaRPr sz="4100">
              <a:solidFill>
                <a:schemeClr val="dk2"/>
              </a:solidFill>
              <a:latin typeface="Comic Sans MS"/>
              <a:ea typeface="Comic Sans MS"/>
              <a:cs typeface="Comic Sans MS"/>
              <a:sym typeface="Comic Sans MS"/>
            </a:endParaRPr>
          </a:p>
        </p:txBody>
      </p:sp>
      <p:sp>
        <p:nvSpPr>
          <p:cNvPr id="113" name="Google Shape;113;p21"/>
          <p:cNvSpPr txBox="1"/>
          <p:nvPr/>
        </p:nvSpPr>
        <p:spPr>
          <a:xfrm>
            <a:off x="2105575" y="863425"/>
            <a:ext cx="6685200" cy="6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 Talk as a class to decide what is </a:t>
            </a:r>
            <a:r>
              <a:rPr b="1" lang="en" sz="1800">
                <a:solidFill>
                  <a:srgbClr val="0000FF"/>
                </a:solidFill>
              </a:rPr>
              <a:t>OK </a:t>
            </a:r>
            <a:r>
              <a:rPr lang="en" sz="1800">
                <a:solidFill>
                  <a:srgbClr val="0000FF"/>
                </a:solidFill>
              </a:rPr>
              <a:t>and what is </a:t>
            </a:r>
            <a:r>
              <a:rPr b="1" lang="en" sz="1800">
                <a:solidFill>
                  <a:srgbClr val="0000FF"/>
                </a:solidFill>
              </a:rPr>
              <a:t>NOT OK</a:t>
            </a:r>
            <a:r>
              <a:rPr lang="en" sz="1800">
                <a:solidFill>
                  <a:srgbClr val="0000FF"/>
                </a:solidFill>
              </a:rPr>
              <a:t> to put in the TSES recycling bins.</a:t>
            </a:r>
            <a:endParaRPr sz="1800">
              <a:solidFill>
                <a:srgbClr val="0000FF"/>
              </a:solidFill>
            </a:endParaRPr>
          </a:p>
          <a:p>
            <a:pPr indent="0" lvl="0" marL="0" rtl="0" algn="ctr">
              <a:spcBef>
                <a:spcPts val="0"/>
              </a:spcBef>
              <a:spcAft>
                <a:spcPts val="0"/>
              </a:spcAft>
              <a:buNone/>
            </a:pPr>
            <a:r>
              <a:t/>
            </a:r>
            <a:endParaRPr sz="1800">
              <a:solidFill>
                <a:schemeClr val="dk2"/>
              </a:solidFill>
            </a:endParaRPr>
          </a:p>
        </p:txBody>
      </p:sp>
      <p:pic>
        <p:nvPicPr>
          <p:cNvPr id="114" name="Google Shape;114;p21"/>
          <p:cNvPicPr preferRelativeResize="0"/>
          <p:nvPr/>
        </p:nvPicPr>
        <p:blipFill>
          <a:blip r:embed="rId6">
            <a:alphaModFix/>
          </a:blip>
          <a:stretch>
            <a:fillRect/>
          </a:stretch>
        </p:blipFill>
        <p:spPr>
          <a:xfrm>
            <a:off x="1708825" y="1488750"/>
            <a:ext cx="1316471" cy="1562102"/>
          </a:xfrm>
          <a:prstGeom prst="rect">
            <a:avLst/>
          </a:prstGeom>
          <a:noFill/>
          <a:ln>
            <a:noFill/>
          </a:ln>
        </p:spPr>
      </p:pic>
      <p:pic>
        <p:nvPicPr>
          <p:cNvPr id="115" name="Google Shape;115;p21"/>
          <p:cNvPicPr preferRelativeResize="0"/>
          <p:nvPr/>
        </p:nvPicPr>
        <p:blipFill>
          <a:blip r:embed="rId7">
            <a:alphaModFix/>
          </a:blip>
          <a:stretch>
            <a:fillRect/>
          </a:stretch>
        </p:blipFill>
        <p:spPr>
          <a:xfrm>
            <a:off x="2810450" y="3251275"/>
            <a:ext cx="1095498" cy="1299901"/>
          </a:xfrm>
          <a:prstGeom prst="rect">
            <a:avLst/>
          </a:prstGeom>
          <a:noFill/>
          <a:ln>
            <a:noFill/>
          </a:ln>
        </p:spPr>
      </p:pic>
      <p:pic>
        <p:nvPicPr>
          <p:cNvPr id="116" name="Google Shape;116;p21"/>
          <p:cNvPicPr preferRelativeResize="0"/>
          <p:nvPr/>
        </p:nvPicPr>
        <p:blipFill>
          <a:blip r:embed="rId8">
            <a:alphaModFix/>
          </a:blip>
          <a:stretch>
            <a:fillRect/>
          </a:stretch>
        </p:blipFill>
        <p:spPr>
          <a:xfrm>
            <a:off x="4835604" y="2232126"/>
            <a:ext cx="1225125" cy="1633500"/>
          </a:xfrm>
          <a:prstGeom prst="rect">
            <a:avLst/>
          </a:prstGeom>
          <a:noFill/>
          <a:ln>
            <a:noFill/>
          </a:ln>
        </p:spPr>
      </p:pic>
      <p:pic>
        <p:nvPicPr>
          <p:cNvPr id="117" name="Google Shape;117;p21"/>
          <p:cNvPicPr preferRelativeResize="0"/>
          <p:nvPr/>
        </p:nvPicPr>
        <p:blipFill>
          <a:blip r:embed="rId9">
            <a:alphaModFix/>
          </a:blip>
          <a:stretch>
            <a:fillRect/>
          </a:stretch>
        </p:blipFill>
        <p:spPr>
          <a:xfrm>
            <a:off x="6101402" y="1578396"/>
            <a:ext cx="1316475" cy="987352"/>
          </a:xfrm>
          <a:prstGeom prst="rect">
            <a:avLst/>
          </a:prstGeom>
          <a:noFill/>
          <a:ln>
            <a:noFill/>
          </a:ln>
        </p:spPr>
      </p:pic>
      <p:pic>
        <p:nvPicPr>
          <p:cNvPr id="118" name="Google Shape;118;p21"/>
          <p:cNvPicPr preferRelativeResize="0"/>
          <p:nvPr/>
        </p:nvPicPr>
        <p:blipFill>
          <a:blip r:embed="rId10">
            <a:alphaModFix/>
          </a:blip>
          <a:stretch>
            <a:fillRect/>
          </a:stretch>
        </p:blipFill>
        <p:spPr>
          <a:xfrm rot="-5400000">
            <a:off x="7599501" y="1696075"/>
            <a:ext cx="1529948" cy="1147450"/>
          </a:xfrm>
          <a:prstGeom prst="rect">
            <a:avLst/>
          </a:prstGeom>
          <a:noFill/>
          <a:ln>
            <a:noFill/>
          </a:ln>
        </p:spPr>
      </p:pic>
      <p:pic>
        <p:nvPicPr>
          <p:cNvPr id="119" name="Google Shape;119;p21"/>
          <p:cNvPicPr preferRelativeResize="0"/>
          <p:nvPr/>
        </p:nvPicPr>
        <p:blipFill>
          <a:blip r:embed="rId11">
            <a:alphaModFix/>
          </a:blip>
          <a:stretch>
            <a:fillRect/>
          </a:stretch>
        </p:blipFill>
        <p:spPr>
          <a:xfrm>
            <a:off x="6352015" y="3034775"/>
            <a:ext cx="1225125" cy="1633500"/>
          </a:xfrm>
          <a:prstGeom prst="rect">
            <a:avLst/>
          </a:prstGeom>
          <a:noFill/>
          <a:ln>
            <a:noFill/>
          </a:ln>
        </p:spPr>
      </p:pic>
      <p:sp>
        <p:nvSpPr>
          <p:cNvPr id="120" name="Google Shape;120;p21"/>
          <p:cNvSpPr txBox="1"/>
          <p:nvPr/>
        </p:nvSpPr>
        <p:spPr>
          <a:xfrm>
            <a:off x="2186775" y="4694125"/>
            <a:ext cx="40704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rPr>
              <a:t>The next slide will reveal the answers!</a:t>
            </a:r>
            <a:endParaRPr sz="1800">
              <a:solidFill>
                <a:schemeClr val="accent1"/>
              </a:solidFill>
            </a:endParaRPr>
          </a:p>
        </p:txBody>
      </p:sp>
      <p:pic>
        <p:nvPicPr>
          <p:cNvPr id="121" name="Google Shape;121;p21"/>
          <p:cNvPicPr preferRelativeResize="0"/>
          <p:nvPr/>
        </p:nvPicPr>
        <p:blipFill>
          <a:blip r:embed="rId12">
            <a:alphaModFix/>
          </a:blip>
          <a:stretch>
            <a:fillRect/>
          </a:stretch>
        </p:blipFill>
        <p:spPr>
          <a:xfrm>
            <a:off x="3443760" y="1578392"/>
            <a:ext cx="1147450" cy="1529933"/>
          </a:xfrm>
          <a:prstGeom prst="rect">
            <a:avLst/>
          </a:prstGeom>
          <a:noFill/>
          <a:ln>
            <a:noFill/>
          </a:ln>
        </p:spPr>
      </p:pic>
      <p:pic>
        <p:nvPicPr>
          <p:cNvPr id="122" name="Google Shape;122;p21"/>
          <p:cNvPicPr preferRelativeResize="0"/>
          <p:nvPr/>
        </p:nvPicPr>
        <p:blipFill>
          <a:blip r:embed="rId13">
            <a:alphaModFix/>
          </a:blip>
          <a:stretch>
            <a:fillRect/>
          </a:stretch>
        </p:blipFill>
        <p:spPr>
          <a:xfrm>
            <a:off x="336674" y="2318546"/>
            <a:ext cx="1095498" cy="14606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